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2.xml" ContentType="application/vnd.openxmlformats-officedocument.drawingml.chart+xml"/>
  <Override PartName="/ppt/notesSlides/notesSlide1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9.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9" r:id="rId4"/>
    <p:sldId id="332" r:id="rId5"/>
    <p:sldId id="315" r:id="rId6"/>
    <p:sldId id="317" r:id="rId7"/>
    <p:sldId id="337" r:id="rId8"/>
    <p:sldId id="322" r:id="rId9"/>
    <p:sldId id="333" r:id="rId10"/>
    <p:sldId id="329" r:id="rId11"/>
    <p:sldId id="319" r:id="rId12"/>
    <p:sldId id="320" r:id="rId13"/>
    <p:sldId id="321" r:id="rId14"/>
    <p:sldId id="262" r:id="rId15"/>
    <p:sldId id="323" r:id="rId16"/>
    <p:sldId id="324" r:id="rId17"/>
    <p:sldId id="296" r:id="rId18"/>
    <p:sldId id="327" r:id="rId19"/>
    <p:sldId id="302" r:id="rId20"/>
    <p:sldId id="294" r:id="rId21"/>
    <p:sldId id="336" r:id="rId22"/>
    <p:sldId id="334" r:id="rId23"/>
    <p:sldId id="299" r:id="rId24"/>
    <p:sldId id="308" r:id="rId25"/>
    <p:sldId id="309" r:id="rId26"/>
    <p:sldId id="300" r:id="rId27"/>
    <p:sldId id="301" r:id="rId28"/>
    <p:sldId id="311" r:id="rId29"/>
    <p:sldId id="312" r:id="rId30"/>
    <p:sldId id="325" r:id="rId31"/>
    <p:sldId id="326" r:id="rId32"/>
    <p:sldId id="266" r:id="rId33"/>
    <p:sldId id="263" r:id="rId34"/>
    <p:sldId id="258" r:id="rId35"/>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32B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1" d="100"/>
          <a:sy n="71" d="100"/>
        </p:scale>
        <p:origin x="-1128"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1495;&#1493;&#1489;&#1512;&#1514;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a:t>Network popularity</a:t>
            </a:r>
          </a:p>
        </c:rich>
      </c:tx>
      <c:layout/>
      <c:overlay val="0"/>
    </c:title>
    <c:autoTitleDeleted val="0"/>
    <c:plotArea>
      <c:layout/>
      <c:barChart>
        <c:barDir val="col"/>
        <c:grouping val="stacked"/>
        <c:varyColors val="0"/>
        <c:ser>
          <c:idx val="0"/>
          <c:order val="0"/>
          <c:tx>
            <c:strRef>
              <c:f>גיליון1!$A$2</c:f>
              <c:strCache>
                <c:ptCount val="1"/>
                <c:pt idx="0">
                  <c:v>subjects</c:v>
                </c:pt>
              </c:strCache>
            </c:strRef>
          </c:tx>
          <c:invertIfNegative val="0"/>
          <c:cat>
            <c:strRef>
              <c:f>גיליון1!$B$1:$D$1</c:f>
              <c:strCache>
                <c:ptCount val="3"/>
                <c:pt idx="0">
                  <c:v>Facebook</c:v>
                </c:pt>
                <c:pt idx="1">
                  <c:v>LinkedIn</c:v>
                </c:pt>
                <c:pt idx="2">
                  <c:v>Both</c:v>
                </c:pt>
              </c:strCache>
            </c:strRef>
          </c:cat>
          <c:val>
            <c:numRef>
              <c:f>גיליון1!$B$2:$D$2</c:f>
              <c:numCache>
                <c:formatCode>General</c:formatCode>
                <c:ptCount val="3"/>
                <c:pt idx="0">
                  <c:v>216</c:v>
                </c:pt>
                <c:pt idx="1">
                  <c:v>126</c:v>
                </c:pt>
                <c:pt idx="2">
                  <c:v>119</c:v>
                </c:pt>
              </c:numCache>
            </c:numRef>
          </c:val>
        </c:ser>
        <c:dLbls>
          <c:showLegendKey val="0"/>
          <c:showVal val="0"/>
          <c:showCatName val="0"/>
          <c:showSerName val="0"/>
          <c:showPercent val="0"/>
          <c:showBubbleSize val="0"/>
        </c:dLbls>
        <c:gapWidth val="150"/>
        <c:overlap val="100"/>
        <c:axId val="87747200"/>
        <c:axId val="87748992"/>
      </c:barChart>
      <c:catAx>
        <c:axId val="87747200"/>
        <c:scaling>
          <c:orientation val="minMax"/>
        </c:scaling>
        <c:delete val="0"/>
        <c:axPos val="b"/>
        <c:majorTickMark val="out"/>
        <c:minorTickMark val="none"/>
        <c:tickLblPos val="nextTo"/>
        <c:crossAx val="87748992"/>
        <c:crosses val="autoZero"/>
        <c:auto val="1"/>
        <c:lblAlgn val="ctr"/>
        <c:lblOffset val="100"/>
        <c:noMultiLvlLbl val="0"/>
      </c:catAx>
      <c:valAx>
        <c:axId val="87748992"/>
        <c:scaling>
          <c:orientation val="minMax"/>
        </c:scaling>
        <c:delete val="0"/>
        <c:axPos val="l"/>
        <c:majorGridlines/>
        <c:numFmt formatCode="General" sourceLinked="1"/>
        <c:majorTickMark val="out"/>
        <c:minorTickMark val="none"/>
        <c:tickLblPos val="nextTo"/>
        <c:crossAx val="8774720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cat>
            <c:strRef>
              <c:f>גיליון1!$A$4:$B$4</c:f>
              <c:strCache>
                <c:ptCount val="2"/>
                <c:pt idx="0">
                  <c:v>Facebook</c:v>
                </c:pt>
                <c:pt idx="1">
                  <c:v>LinkedIn</c:v>
                </c:pt>
              </c:strCache>
            </c:strRef>
          </c:cat>
          <c:val>
            <c:numRef>
              <c:f>גיליון1!$A$5:$B$5</c:f>
              <c:numCache>
                <c:formatCode>General</c:formatCode>
                <c:ptCount val="2"/>
                <c:pt idx="0">
                  <c:v>42</c:v>
                </c:pt>
                <c:pt idx="1">
                  <c:v>58</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76108166563673529"/>
          <c:y val="0.3094123651210266"/>
          <c:w val="0.22225168135616558"/>
          <c:h val="0.27932341790609505"/>
        </c:manualLayout>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cat>
            <c:strRef>
              <c:f>גיליון1!$A$6:$B$6</c:f>
              <c:strCache>
                <c:ptCount val="2"/>
                <c:pt idx="0">
                  <c:v>נעזרו ברשת</c:v>
                </c:pt>
                <c:pt idx="1">
                  <c:v>לא נעזרו ברשת</c:v>
                </c:pt>
              </c:strCache>
            </c:strRef>
          </c:cat>
          <c:val>
            <c:numRef>
              <c:f>גיליון1!$A$7:$B$7</c:f>
              <c:numCache>
                <c:formatCode>General</c:formatCode>
                <c:ptCount val="2"/>
                <c:pt idx="0">
                  <c:v>59</c:v>
                </c:pt>
                <c:pt idx="1">
                  <c:v>41</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invertIfNegative val="0"/>
          <c:cat>
            <c:strRef>
              <c:f>גיליון1!$A$9:$B$9</c:f>
              <c:strCache>
                <c:ptCount val="2"/>
                <c:pt idx="0">
                  <c:v>Facebook</c:v>
                </c:pt>
                <c:pt idx="1">
                  <c:v>LinkedIn</c:v>
                </c:pt>
              </c:strCache>
            </c:strRef>
          </c:cat>
          <c:val>
            <c:numRef>
              <c:f>גיליון1!$A$10:$B$10</c:f>
              <c:numCache>
                <c:formatCode>General</c:formatCode>
                <c:ptCount val="2"/>
                <c:pt idx="0">
                  <c:v>37</c:v>
                </c:pt>
                <c:pt idx="1">
                  <c:v>27</c:v>
                </c:pt>
              </c:numCache>
            </c:numRef>
          </c:val>
        </c:ser>
        <c:dLbls>
          <c:showLegendKey val="0"/>
          <c:showVal val="0"/>
          <c:showCatName val="0"/>
          <c:showSerName val="0"/>
          <c:showPercent val="0"/>
          <c:showBubbleSize val="0"/>
        </c:dLbls>
        <c:gapWidth val="150"/>
        <c:overlap val="100"/>
        <c:axId val="54674176"/>
        <c:axId val="54675712"/>
      </c:barChart>
      <c:catAx>
        <c:axId val="54674176"/>
        <c:scaling>
          <c:orientation val="minMax"/>
        </c:scaling>
        <c:delete val="0"/>
        <c:axPos val="b"/>
        <c:majorTickMark val="out"/>
        <c:minorTickMark val="none"/>
        <c:tickLblPos val="nextTo"/>
        <c:crossAx val="54675712"/>
        <c:crosses val="autoZero"/>
        <c:auto val="1"/>
        <c:lblAlgn val="ctr"/>
        <c:lblOffset val="100"/>
        <c:noMultiLvlLbl val="0"/>
      </c:catAx>
      <c:valAx>
        <c:axId val="54675712"/>
        <c:scaling>
          <c:orientation val="minMax"/>
        </c:scaling>
        <c:delete val="0"/>
        <c:axPos val="l"/>
        <c:majorGridlines/>
        <c:numFmt formatCode="General" sourceLinked="1"/>
        <c:majorTickMark val="out"/>
        <c:minorTickMark val="none"/>
        <c:tickLblPos val="nextTo"/>
        <c:crossAx val="54674176"/>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גיליון1!$A$13</c:f>
              <c:strCache>
                <c:ptCount val="1"/>
                <c:pt idx="0">
                  <c:v>מידע אישי על השכלה</c:v>
                </c:pt>
              </c:strCache>
            </c:strRef>
          </c:tx>
          <c:invertIfNegative val="0"/>
          <c:cat>
            <c:strRef>
              <c:f>גיליון1!$B$12:$C$12</c:f>
              <c:strCache>
                <c:ptCount val="2"/>
                <c:pt idx="0">
                  <c:v>Facebook</c:v>
                </c:pt>
                <c:pt idx="1">
                  <c:v>LinkedIn</c:v>
                </c:pt>
              </c:strCache>
            </c:strRef>
          </c:cat>
          <c:val>
            <c:numRef>
              <c:f>גיליון1!$B$13:$C$13</c:f>
              <c:numCache>
                <c:formatCode>General</c:formatCode>
                <c:ptCount val="2"/>
                <c:pt idx="0">
                  <c:v>69</c:v>
                </c:pt>
                <c:pt idx="1">
                  <c:v>90</c:v>
                </c:pt>
              </c:numCache>
            </c:numRef>
          </c:val>
        </c:ser>
        <c:ser>
          <c:idx val="1"/>
          <c:order val="1"/>
          <c:tx>
            <c:strRef>
              <c:f>גיליון1!$A$14</c:f>
              <c:strCache>
                <c:ptCount val="1"/>
                <c:pt idx="0">
                  <c:v>מידע אישי על עבודה</c:v>
                </c:pt>
              </c:strCache>
            </c:strRef>
          </c:tx>
          <c:invertIfNegative val="0"/>
          <c:cat>
            <c:strRef>
              <c:f>גיליון1!$B$12:$C$12</c:f>
              <c:strCache>
                <c:ptCount val="2"/>
                <c:pt idx="0">
                  <c:v>Facebook</c:v>
                </c:pt>
                <c:pt idx="1">
                  <c:v>LinkedIn</c:v>
                </c:pt>
              </c:strCache>
            </c:strRef>
          </c:cat>
          <c:val>
            <c:numRef>
              <c:f>גיליון1!$B$14:$C$14</c:f>
              <c:numCache>
                <c:formatCode>General</c:formatCode>
                <c:ptCount val="2"/>
                <c:pt idx="0">
                  <c:v>61</c:v>
                </c:pt>
                <c:pt idx="1">
                  <c:v>88</c:v>
                </c:pt>
              </c:numCache>
            </c:numRef>
          </c:val>
        </c:ser>
        <c:dLbls>
          <c:showLegendKey val="0"/>
          <c:showVal val="0"/>
          <c:showCatName val="0"/>
          <c:showSerName val="0"/>
          <c:showPercent val="0"/>
          <c:showBubbleSize val="0"/>
        </c:dLbls>
        <c:gapWidth val="150"/>
        <c:axId val="88276992"/>
        <c:axId val="88278528"/>
      </c:barChart>
      <c:catAx>
        <c:axId val="88276992"/>
        <c:scaling>
          <c:orientation val="minMax"/>
        </c:scaling>
        <c:delete val="0"/>
        <c:axPos val="b"/>
        <c:majorTickMark val="out"/>
        <c:minorTickMark val="none"/>
        <c:tickLblPos val="nextTo"/>
        <c:crossAx val="88278528"/>
        <c:crosses val="autoZero"/>
        <c:auto val="1"/>
        <c:lblAlgn val="ctr"/>
        <c:lblOffset val="100"/>
        <c:noMultiLvlLbl val="0"/>
      </c:catAx>
      <c:valAx>
        <c:axId val="88278528"/>
        <c:scaling>
          <c:orientation val="minMax"/>
        </c:scaling>
        <c:delete val="0"/>
        <c:axPos val="l"/>
        <c:majorGridlines/>
        <c:numFmt formatCode="General" sourceLinked="1"/>
        <c:majorTickMark val="out"/>
        <c:minorTickMark val="none"/>
        <c:tickLblPos val="nextTo"/>
        <c:crossAx val="88276992"/>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גיליון1!$A$17</c:f>
              <c:strCache>
                <c:ptCount val="1"/>
                <c:pt idx="0">
                  <c:v>סיווג ציבורי למידע אישי מקצועי</c:v>
                </c:pt>
              </c:strCache>
            </c:strRef>
          </c:tx>
          <c:invertIfNegative val="0"/>
          <c:cat>
            <c:strRef>
              <c:f>גיליון1!$B$16:$C$16</c:f>
              <c:strCache>
                <c:ptCount val="2"/>
                <c:pt idx="0">
                  <c:v>Facebook</c:v>
                </c:pt>
                <c:pt idx="1">
                  <c:v>LinkedIn</c:v>
                </c:pt>
              </c:strCache>
            </c:strRef>
          </c:cat>
          <c:val>
            <c:numRef>
              <c:f>גיליון1!$B$17:$C$17</c:f>
              <c:numCache>
                <c:formatCode>General</c:formatCode>
                <c:ptCount val="2"/>
                <c:pt idx="0">
                  <c:v>56</c:v>
                </c:pt>
                <c:pt idx="1">
                  <c:v>86</c:v>
                </c:pt>
              </c:numCache>
            </c:numRef>
          </c:val>
        </c:ser>
        <c:dLbls>
          <c:showLegendKey val="0"/>
          <c:showVal val="0"/>
          <c:showCatName val="0"/>
          <c:showSerName val="0"/>
          <c:showPercent val="0"/>
          <c:showBubbleSize val="0"/>
        </c:dLbls>
        <c:gapWidth val="150"/>
        <c:axId val="88302720"/>
        <c:axId val="88304256"/>
      </c:barChart>
      <c:catAx>
        <c:axId val="88302720"/>
        <c:scaling>
          <c:orientation val="minMax"/>
        </c:scaling>
        <c:delete val="0"/>
        <c:axPos val="b"/>
        <c:majorTickMark val="out"/>
        <c:minorTickMark val="none"/>
        <c:tickLblPos val="nextTo"/>
        <c:crossAx val="88304256"/>
        <c:crosses val="autoZero"/>
        <c:auto val="1"/>
        <c:lblAlgn val="ctr"/>
        <c:lblOffset val="100"/>
        <c:noMultiLvlLbl val="0"/>
      </c:catAx>
      <c:valAx>
        <c:axId val="88304256"/>
        <c:scaling>
          <c:orientation val="minMax"/>
        </c:scaling>
        <c:delete val="0"/>
        <c:axPos val="l"/>
        <c:majorGridlines/>
        <c:numFmt formatCode="General" sourceLinked="1"/>
        <c:majorTickMark val="out"/>
        <c:minorTickMark val="none"/>
        <c:tickLblPos val="nextTo"/>
        <c:crossAx val="8830272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pieChart>
        <c:varyColors val="1"/>
        <c:ser>
          <c:idx val="0"/>
          <c:order val="0"/>
          <c:tx>
            <c:strRef>
              <c:f>גיליון1!$A$20</c:f>
              <c:strCache>
                <c:ptCount val="1"/>
                <c:pt idx="0">
                  <c:v>קידום הקריירה ומציאת עבודה</c:v>
                </c:pt>
              </c:strCache>
            </c:strRef>
          </c:tx>
          <c:cat>
            <c:strRef>
              <c:f>גיליון1!$B$19:$C$19</c:f>
              <c:strCache>
                <c:ptCount val="2"/>
                <c:pt idx="0">
                  <c:v>LinkedIn</c:v>
                </c:pt>
                <c:pt idx="1">
                  <c:v>Facebook</c:v>
                </c:pt>
              </c:strCache>
            </c:strRef>
          </c:cat>
          <c:val>
            <c:numRef>
              <c:f>גיליון1!$B$20:$C$20</c:f>
              <c:numCache>
                <c:formatCode>General</c:formatCode>
                <c:ptCount val="2"/>
                <c:pt idx="0">
                  <c:v>71</c:v>
                </c:pt>
                <c:pt idx="1">
                  <c:v>31</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pieChart>
        <c:varyColors val="1"/>
        <c:ser>
          <c:idx val="0"/>
          <c:order val="0"/>
          <c:tx>
            <c:strRef>
              <c:f>גיליון1!$A$22</c:f>
              <c:strCache>
                <c:ptCount val="1"/>
                <c:pt idx="0">
                  <c:v>גאווה מקצועית</c:v>
                </c:pt>
              </c:strCache>
            </c:strRef>
          </c:tx>
          <c:cat>
            <c:strRef>
              <c:f>גיליון1!$B$21:$C$21</c:f>
              <c:strCache>
                <c:ptCount val="2"/>
                <c:pt idx="0">
                  <c:v>LinkedIn</c:v>
                </c:pt>
                <c:pt idx="1">
                  <c:v>Facebook</c:v>
                </c:pt>
              </c:strCache>
            </c:strRef>
          </c:cat>
          <c:val>
            <c:numRef>
              <c:f>גיליון1!$B$22:$C$22</c:f>
              <c:numCache>
                <c:formatCode>General</c:formatCode>
                <c:ptCount val="2"/>
                <c:pt idx="0">
                  <c:v>27</c:v>
                </c:pt>
                <c:pt idx="1">
                  <c:v>57</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he-IL" dirty="0" smtClean="0"/>
              <a:t>אחוז</a:t>
            </a:r>
            <a:r>
              <a:rPr lang="he-IL" baseline="0" dirty="0" smtClean="0"/>
              <a:t> הנבדקים בעלי </a:t>
            </a:r>
            <a:r>
              <a:rPr lang="he-IL" dirty="0" smtClean="0"/>
              <a:t>קשרים </a:t>
            </a:r>
            <a:r>
              <a:rPr lang="he-IL" dirty="0"/>
              <a:t>חברתיים ברשת עם עמיתים לעבודה</a:t>
            </a:r>
          </a:p>
        </c:rich>
      </c:tx>
      <c:layout/>
      <c:overlay val="0"/>
    </c:title>
    <c:autoTitleDeleted val="0"/>
    <c:plotArea>
      <c:layout/>
      <c:barChart>
        <c:barDir val="col"/>
        <c:grouping val="clustered"/>
        <c:varyColors val="0"/>
        <c:ser>
          <c:idx val="0"/>
          <c:order val="0"/>
          <c:tx>
            <c:strRef>
              <c:f>גיליון1!$A$25</c:f>
              <c:strCache>
                <c:ptCount val="1"/>
                <c:pt idx="0">
                  <c:v>קיום קשרים חברתיים ברשת עם עמיתים לעבודה</c:v>
                </c:pt>
              </c:strCache>
            </c:strRef>
          </c:tx>
          <c:invertIfNegative val="0"/>
          <c:cat>
            <c:strRef>
              <c:f>גיליון1!$B$24:$C$24</c:f>
              <c:strCache>
                <c:ptCount val="2"/>
                <c:pt idx="0">
                  <c:v>Facebook</c:v>
                </c:pt>
                <c:pt idx="1">
                  <c:v>LinkedIn</c:v>
                </c:pt>
              </c:strCache>
            </c:strRef>
          </c:cat>
          <c:val>
            <c:numRef>
              <c:f>גיליון1!$B$25:$C$25</c:f>
              <c:numCache>
                <c:formatCode>General</c:formatCode>
                <c:ptCount val="2"/>
                <c:pt idx="0">
                  <c:v>44</c:v>
                </c:pt>
                <c:pt idx="1">
                  <c:v>64</c:v>
                </c:pt>
              </c:numCache>
            </c:numRef>
          </c:val>
        </c:ser>
        <c:dLbls>
          <c:showLegendKey val="0"/>
          <c:showVal val="0"/>
          <c:showCatName val="0"/>
          <c:showSerName val="0"/>
          <c:showPercent val="0"/>
          <c:showBubbleSize val="0"/>
        </c:dLbls>
        <c:gapWidth val="150"/>
        <c:axId val="89450368"/>
        <c:axId val="89451904"/>
      </c:barChart>
      <c:catAx>
        <c:axId val="89450368"/>
        <c:scaling>
          <c:orientation val="minMax"/>
        </c:scaling>
        <c:delete val="0"/>
        <c:axPos val="b"/>
        <c:majorTickMark val="out"/>
        <c:minorTickMark val="none"/>
        <c:tickLblPos val="nextTo"/>
        <c:crossAx val="89451904"/>
        <c:crosses val="autoZero"/>
        <c:auto val="1"/>
        <c:lblAlgn val="ctr"/>
        <c:lblOffset val="100"/>
        <c:noMultiLvlLbl val="0"/>
      </c:catAx>
      <c:valAx>
        <c:axId val="89451904"/>
        <c:scaling>
          <c:orientation val="minMax"/>
        </c:scaling>
        <c:delete val="0"/>
        <c:axPos val="l"/>
        <c:majorGridlines/>
        <c:numFmt formatCode="General" sourceLinked="1"/>
        <c:majorTickMark val="out"/>
        <c:minorTickMark val="none"/>
        <c:tickLblPos val="nextTo"/>
        <c:crossAx val="89450368"/>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D36085D-78E8-47BA-8365-FFD2900AF8E8}" type="datetimeFigureOut">
              <a:rPr lang="he-IL" smtClean="0"/>
              <a:t>כ'/חשון/תשע"ה</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E37E531-2590-492A-80D1-FC8F42E98AE6}" type="slidenum">
              <a:rPr lang="he-IL" smtClean="0"/>
              <a:t>‹#›</a:t>
            </a:fld>
            <a:endParaRPr lang="he-IL"/>
          </a:p>
        </p:txBody>
      </p:sp>
    </p:spTree>
    <p:extLst>
      <p:ext uri="{BB962C8B-B14F-4D97-AF65-F5344CB8AC3E}">
        <p14:creationId xmlns:p14="http://schemas.microsoft.com/office/powerpoint/2010/main" val="354131813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השימושים</a:t>
            </a:r>
            <a:r>
              <a:rPr lang="he-IL" baseline="0" dirty="0" smtClean="0"/>
              <a:t> העיקריים של רשתות חברתיות הן לצורך פרסום מידע אישי הכולל פרטים דמוגרפיים רבים, תחביבים ותחומי עיסוק ועניין</a:t>
            </a:r>
          </a:p>
          <a:p>
            <a:r>
              <a:rPr lang="he-IL" baseline="0" dirty="0" smtClean="0"/>
              <a:t>וכן יצירה ושמירה על קשרים חברתיים</a:t>
            </a:r>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a:t>
            </a:fld>
            <a:endParaRPr lang="he-IL"/>
          </a:p>
        </p:txBody>
      </p:sp>
    </p:spTree>
    <p:extLst>
      <p:ext uri="{BB962C8B-B14F-4D97-AF65-F5344CB8AC3E}">
        <p14:creationId xmlns:p14="http://schemas.microsoft.com/office/powerpoint/2010/main" val="3583319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לאחר הפצה בדרכים שונות, כגון, דרך אימייל</a:t>
            </a:r>
            <a:r>
              <a:rPr lang="he-IL" baseline="0" dirty="0" smtClean="0"/>
              <a:t> אישי, ברשתות חברתיות, בפורומים מקצועיים וחברות גדולות שונות, אספנו 231 שאלונים.</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12</a:t>
            </a:fld>
            <a:endParaRPr lang="he-IL"/>
          </a:p>
        </p:txBody>
      </p:sp>
    </p:spTree>
    <p:extLst>
      <p:ext uri="{BB962C8B-B14F-4D97-AF65-F5344CB8AC3E}">
        <p14:creationId xmlns:p14="http://schemas.microsoft.com/office/powerpoint/2010/main" val="186011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457200" indent="-457200" algn="r" rtl="1">
              <a:spcBef>
                <a:spcPts val="400"/>
              </a:spcBef>
              <a:buAutoNum type="arabicPeriod"/>
            </a:pPr>
            <a:r>
              <a:rPr lang="he-IL" dirty="0" smtClean="0"/>
              <a:t>על</a:t>
            </a:r>
            <a:r>
              <a:rPr lang="he-IL" baseline="0" dirty="0" smtClean="0"/>
              <a:t> מנת לבחון את השערות המחקר ביצענו ניתוח סטטיסטי כאשר המשתנים הבלתי תלויים היו </a:t>
            </a:r>
            <a:r>
              <a:rPr lang="he-IL" sz="1200" dirty="0" smtClean="0"/>
              <a:t>משתנים </a:t>
            </a:r>
            <a:r>
              <a:rPr lang="he-IL" sz="1200" dirty="0" smtClean="0">
                <a:solidFill>
                  <a:srgbClr val="CE32B0"/>
                </a:solidFill>
              </a:rPr>
              <a:t>דמוגרפיים</a:t>
            </a:r>
            <a:r>
              <a:rPr lang="he-IL" sz="1200" dirty="0" smtClean="0"/>
              <a:t> (כגון, גיל, רמת הכנסה, מגדר)</a:t>
            </a:r>
          </a:p>
          <a:p>
            <a:pPr marL="457200" indent="-457200" algn="r" rtl="1">
              <a:spcBef>
                <a:spcPts val="400"/>
              </a:spcBef>
              <a:buAutoNum type="arabicPeriod"/>
            </a:pPr>
            <a:r>
              <a:rPr lang="he-IL" sz="1200" dirty="0" smtClean="0"/>
              <a:t>משתנים </a:t>
            </a:r>
            <a:r>
              <a:rPr lang="he-IL" sz="1200" dirty="0" smtClean="0">
                <a:solidFill>
                  <a:srgbClr val="CE32B0"/>
                </a:solidFill>
              </a:rPr>
              <a:t>התנהגותיים</a:t>
            </a:r>
            <a:r>
              <a:rPr lang="he-IL" sz="1200" dirty="0" smtClean="0"/>
              <a:t> (הרגלי שימוש ברשת)</a:t>
            </a:r>
          </a:p>
          <a:p>
            <a:pPr marL="457200" indent="-457200" algn="r" rtl="1">
              <a:spcBef>
                <a:spcPts val="400"/>
              </a:spcBef>
              <a:buAutoNum type="arabicPeriod"/>
            </a:pPr>
            <a:r>
              <a:rPr lang="he-IL" sz="1200" dirty="0" smtClean="0"/>
              <a:t>משתנים </a:t>
            </a:r>
            <a:r>
              <a:rPr lang="he-IL" sz="1200" dirty="0" smtClean="0">
                <a:solidFill>
                  <a:srgbClr val="CE32B0"/>
                </a:solidFill>
              </a:rPr>
              <a:t>רגשיים</a:t>
            </a:r>
            <a:r>
              <a:rPr lang="he-IL" sz="1200" dirty="0" smtClean="0"/>
              <a:t> (כגון, יחס ללימודים ומקום העבודה)</a:t>
            </a:r>
          </a:p>
          <a:p>
            <a:pPr algn="r" rtl="1">
              <a:spcBef>
                <a:spcPts val="400"/>
              </a:spcBef>
            </a:pPr>
            <a:r>
              <a:rPr lang="he-IL" sz="1200" dirty="0" smtClean="0"/>
              <a:t>משתנים תלויים: </a:t>
            </a:r>
          </a:p>
          <a:p>
            <a:pPr algn="r" rtl="1">
              <a:spcBef>
                <a:spcPts val="400"/>
              </a:spcBef>
            </a:pPr>
            <a:r>
              <a:rPr lang="he-IL" sz="1200" dirty="0" smtClean="0"/>
              <a:t>4. </a:t>
            </a:r>
            <a:r>
              <a:rPr lang="he-IL" sz="1200" dirty="0" smtClean="0">
                <a:solidFill>
                  <a:srgbClr val="00B0F0"/>
                </a:solidFill>
              </a:rPr>
              <a:t>תפיסת אפקטיביות של הרשת</a:t>
            </a:r>
            <a:r>
              <a:rPr lang="en-US" sz="1200" dirty="0" smtClean="0"/>
              <a:t/>
            </a:r>
            <a:br>
              <a:rPr lang="en-US" sz="1200" dirty="0" smtClean="0"/>
            </a:br>
            <a:r>
              <a:rPr lang="he-IL" sz="1200" dirty="0" smtClean="0"/>
              <a:t>5</a:t>
            </a:r>
            <a:r>
              <a:rPr lang="he-IL" sz="1200" dirty="0" smtClean="0">
                <a:solidFill>
                  <a:srgbClr val="00B0F0"/>
                </a:solidFill>
              </a:rPr>
              <a:t>. עזרה בפועל של הרשת במציאת עבודה</a:t>
            </a:r>
            <a:r>
              <a:rPr lang="en-US" sz="1200" dirty="0" smtClean="0">
                <a:solidFill>
                  <a:srgbClr val="00B0F0"/>
                </a:solidFill>
              </a:rPr>
              <a:t/>
            </a:r>
            <a:br>
              <a:rPr lang="en-US" sz="1200" dirty="0" smtClean="0">
                <a:solidFill>
                  <a:srgbClr val="00B0F0"/>
                </a:solidFill>
              </a:rPr>
            </a:br>
            <a:r>
              <a:rPr lang="he-IL" sz="1200" dirty="0" smtClean="0"/>
              <a:t>6</a:t>
            </a:r>
            <a:r>
              <a:rPr lang="he-IL" sz="1200" dirty="0" smtClean="0">
                <a:solidFill>
                  <a:srgbClr val="00B0F0"/>
                </a:solidFill>
              </a:rPr>
              <a:t>. מידת חשיפת המידע המקצועי</a:t>
            </a:r>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13</a:t>
            </a:fld>
            <a:endParaRPr lang="he-IL"/>
          </a:p>
        </p:txBody>
      </p:sp>
    </p:spTree>
    <p:extLst>
      <p:ext uri="{BB962C8B-B14F-4D97-AF65-F5344CB8AC3E}">
        <p14:creationId xmlns:p14="http://schemas.microsoft.com/office/powerpoint/2010/main" val="3715461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כאן ניתן לראות את</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15</a:t>
            </a:fld>
            <a:endParaRPr lang="he-IL"/>
          </a:p>
        </p:txBody>
      </p:sp>
    </p:spTree>
    <p:extLst>
      <p:ext uri="{BB962C8B-B14F-4D97-AF65-F5344CB8AC3E}">
        <p14:creationId xmlns:p14="http://schemas.microsoft.com/office/powerpoint/2010/main" val="41262975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ניתן לראות מהטבלאות</a:t>
            </a:r>
            <a:r>
              <a:rPr lang="he-IL" baseline="0" dirty="0" smtClean="0"/>
              <a:t> שרב הנבדקים היו בני </a:t>
            </a:r>
          </a:p>
          <a:p>
            <a:r>
              <a:rPr lang="he-IL" baseline="0" dirty="0" smtClean="0"/>
              <a:t>20-40 , עובדים כיום, עם שכר עד 10500 שח ומבחינת השכלה הקבוצה הגדולה ביותר היא של בעלי תואר ראשון.</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16</a:t>
            </a:fld>
            <a:endParaRPr lang="he-IL"/>
          </a:p>
        </p:txBody>
      </p:sp>
    </p:spTree>
    <p:extLst>
      <p:ext uri="{BB962C8B-B14F-4D97-AF65-F5344CB8AC3E}">
        <p14:creationId xmlns:p14="http://schemas.microsoft.com/office/powerpoint/2010/main" val="38223514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כמעט כל המדגם היו חברים </a:t>
            </a:r>
            <a:r>
              <a:rPr lang="he-IL" dirty="0" err="1" smtClean="0"/>
              <a:t>בפייסבוק</a:t>
            </a:r>
            <a:r>
              <a:rPr lang="he-IL" dirty="0" smtClean="0"/>
              <a:t> לעומת קצת יותר ממחצית </a:t>
            </a:r>
            <a:r>
              <a:rPr lang="he-IL" dirty="0" err="1" smtClean="0"/>
              <a:t>בלינקדאין</a:t>
            </a:r>
            <a:r>
              <a:rPr lang="he-IL" dirty="0" smtClean="0"/>
              <a:t>. 119</a:t>
            </a:r>
            <a:r>
              <a:rPr lang="he-IL" baseline="0" dirty="0" smtClean="0"/>
              <a:t> נבדקים היו חברים בשתי הרשתות.</a:t>
            </a:r>
          </a:p>
          <a:p>
            <a:r>
              <a:rPr lang="he-IL" baseline="0" dirty="0" smtClean="0"/>
              <a:t>גם כמות שעות הגלישה </a:t>
            </a:r>
            <a:r>
              <a:rPr lang="he-IL" baseline="0" dirty="0" err="1" smtClean="0"/>
              <a:t>בפייסבוק</a:t>
            </a:r>
            <a:r>
              <a:rPr lang="he-IL" baseline="0" dirty="0" smtClean="0"/>
              <a:t> </a:t>
            </a:r>
            <a:r>
              <a:rPr lang="he-IL" baseline="0" dirty="0" err="1" smtClean="0"/>
              <a:t>היתה</a:t>
            </a:r>
            <a:r>
              <a:rPr lang="he-IL" baseline="0" dirty="0" smtClean="0"/>
              <a:t> הרבה יותר גדולה מזו של </a:t>
            </a:r>
            <a:r>
              <a:rPr lang="he-IL" baseline="0" dirty="0" err="1" smtClean="0"/>
              <a:t>לינקדין</a:t>
            </a:r>
            <a:r>
              <a:rPr lang="he-IL" baseline="0" dirty="0" smtClean="0"/>
              <a:t>.</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17</a:t>
            </a:fld>
            <a:endParaRPr lang="he-IL"/>
          </a:p>
        </p:txBody>
      </p:sp>
    </p:spTree>
    <p:extLst>
      <p:ext uri="{BB962C8B-B14F-4D97-AF65-F5344CB8AC3E}">
        <p14:creationId xmlns:p14="http://schemas.microsoft.com/office/powerpoint/2010/main" val="4256839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באופן כללי כ75% מהמדגם חשבו שרשתות</a:t>
            </a:r>
            <a:r>
              <a:rPr lang="he-IL" baseline="0" dirty="0" smtClean="0"/>
              <a:t> חברתיות הן אפקטיביות למציאת עבודה</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18</a:t>
            </a:fld>
            <a:endParaRPr lang="he-IL"/>
          </a:p>
        </p:txBody>
      </p:sp>
    </p:spTree>
    <p:extLst>
      <p:ext uri="{BB962C8B-B14F-4D97-AF65-F5344CB8AC3E}">
        <p14:creationId xmlns:p14="http://schemas.microsoft.com/office/powerpoint/2010/main" val="27560331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כעת</a:t>
            </a:r>
            <a:r>
              <a:rPr lang="he-IL" baseline="0" dirty="0" smtClean="0"/>
              <a:t> אנו בוחנים את המשתנים של תפיסת אפקטיביות שמבוססת על הערכה בלבד לעומת סיוע שלה בפועל במציאת עבודה.</a:t>
            </a:r>
          </a:p>
          <a:p>
            <a:r>
              <a:rPr lang="he-IL" baseline="0" dirty="0" smtClean="0"/>
              <a:t>מבחינת תפיסת אפקטיביות רוב המדגם תופסים את </a:t>
            </a:r>
            <a:r>
              <a:rPr lang="he-IL" baseline="0" dirty="0" err="1" smtClean="0"/>
              <a:t>לינקדאין</a:t>
            </a:r>
            <a:r>
              <a:rPr lang="he-IL" baseline="0" dirty="0" smtClean="0"/>
              <a:t> כאפקטיבית יותר, אולם מתוך בעלי כרטיס ברשת </a:t>
            </a:r>
            <a:r>
              <a:rPr lang="he-IL" baseline="0" dirty="0" err="1" smtClean="0"/>
              <a:t>פייסבוק</a:t>
            </a:r>
            <a:r>
              <a:rPr lang="he-IL" baseline="0" dirty="0" smtClean="0"/>
              <a:t> בלבד הרב חושבים דווקא שהיא יותר אפקטיבית. </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19</a:t>
            </a:fld>
            <a:endParaRPr lang="he-IL"/>
          </a:p>
        </p:txBody>
      </p:sp>
    </p:spTree>
    <p:extLst>
      <p:ext uri="{BB962C8B-B14F-4D97-AF65-F5344CB8AC3E}">
        <p14:creationId xmlns:p14="http://schemas.microsoft.com/office/powerpoint/2010/main" val="21600722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אבל בפועל</a:t>
            </a:r>
            <a:r>
              <a:rPr lang="he-IL" baseline="0" dirty="0" smtClean="0"/>
              <a:t> </a:t>
            </a:r>
            <a:r>
              <a:rPr lang="he-IL" dirty="0" smtClean="0"/>
              <a:t>ליותר משתמשים </a:t>
            </a:r>
            <a:r>
              <a:rPr lang="he-IL" baseline="0" dirty="0" smtClean="0"/>
              <a:t>דווקא רשת </a:t>
            </a:r>
            <a:r>
              <a:rPr lang="he-IL" baseline="0" dirty="0" err="1" smtClean="0"/>
              <a:t>פייסבוק</a:t>
            </a:r>
            <a:r>
              <a:rPr lang="he-IL" baseline="0" dirty="0" smtClean="0"/>
              <a:t> עזרה בעבר במציאת עבודה הודות לפופולריות שלה, וגם עבור בעלי כרטיס בשתי הרשתות בו-זמנית לא נמצאו הבדלים מובהקים בין הרשתות.</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20</a:t>
            </a:fld>
            <a:endParaRPr lang="he-IL"/>
          </a:p>
        </p:txBody>
      </p:sp>
    </p:spTree>
    <p:extLst>
      <p:ext uri="{BB962C8B-B14F-4D97-AF65-F5344CB8AC3E}">
        <p14:creationId xmlns:p14="http://schemas.microsoft.com/office/powerpoint/2010/main" val="37380008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r" rtl="1"/>
            <a:r>
              <a:rPr lang="he-IL" dirty="0" smtClean="0"/>
              <a:t>נתון מעניין נוסף שעלה מהמחקר בהקשר</a:t>
            </a:r>
            <a:r>
              <a:rPr lang="he-IL" baseline="0" dirty="0" smtClean="0"/>
              <a:t> הזה הוא ש</a:t>
            </a:r>
            <a:endParaRPr lang="he-IL" dirty="0" smtClean="0"/>
          </a:p>
          <a:p>
            <a:pPr algn="r" rtl="1"/>
            <a:r>
              <a:rPr lang="he-IL" dirty="0" smtClean="0">
                <a:solidFill>
                  <a:srgbClr val="CE32B0"/>
                </a:solidFill>
              </a:rPr>
              <a:t>44.9%</a:t>
            </a:r>
            <a:r>
              <a:rPr lang="he-IL" dirty="0" smtClean="0"/>
              <a:t> מהנבדקים </a:t>
            </a:r>
            <a:r>
              <a:rPr lang="he-IL" dirty="0" err="1" smtClean="0"/>
              <a:t>שלינקדאין</a:t>
            </a:r>
            <a:r>
              <a:rPr lang="he-IL" dirty="0" smtClean="0"/>
              <a:t> לא עזרה להם בעבר עדיין תופסים אותה כאפקטיבית </a:t>
            </a:r>
            <a:r>
              <a:rPr lang="en-US" dirty="0" smtClean="0"/>
              <a:t/>
            </a:r>
            <a:br>
              <a:rPr lang="en-US" dirty="0" smtClean="0"/>
            </a:br>
            <a:r>
              <a:rPr lang="he-IL" dirty="0" smtClean="0"/>
              <a:t>ביותר למציאת עבודה.</a:t>
            </a:r>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21</a:t>
            </a:fld>
            <a:endParaRPr lang="he-IL"/>
          </a:p>
        </p:txBody>
      </p:sp>
    </p:spTree>
    <p:extLst>
      <p:ext uri="{BB962C8B-B14F-4D97-AF65-F5344CB8AC3E}">
        <p14:creationId xmlns:p14="http://schemas.microsoft.com/office/powerpoint/2010/main" val="8103674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נמצאו הבדלים דמוגרפיים</a:t>
            </a:r>
            <a:r>
              <a:rPr lang="he-IL" baseline="0" dirty="0" smtClean="0"/>
              <a:t> בתפיסת אפקטיביות של הרשתות: על פי גיל, הכנסה והשכלה</a:t>
            </a:r>
          </a:p>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רב הנבדקים הצעירים מתחת לגיל 30 עם רמת הכנסה של עד 10,500 שח ושלא סיימו תואר אקדמי תופסים את </a:t>
            </a:r>
            <a:r>
              <a:rPr lang="he-IL" dirty="0" err="1" smtClean="0"/>
              <a:t>פייסבוק</a:t>
            </a:r>
            <a:r>
              <a:rPr lang="he-IL" dirty="0" smtClean="0"/>
              <a:t> כאפקטיביות ביותר במציאת עבודה, לעומת זאת מרבית הנבדקים המבוגרים יותר, עם משכורות גבוהות ובעלי תואר ראשון ומעלה מגדירים את </a:t>
            </a:r>
            <a:r>
              <a:rPr lang="he-IL" dirty="0" err="1" smtClean="0"/>
              <a:t>לינקדאין</a:t>
            </a:r>
            <a:r>
              <a:rPr lang="he-IL" dirty="0" smtClean="0"/>
              <a:t> כיעילה ביותר.</a:t>
            </a:r>
            <a:endParaRPr lang="en-US" dirty="0" smtClean="0"/>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22</a:t>
            </a:fld>
            <a:endParaRPr lang="he-IL"/>
          </a:p>
        </p:txBody>
      </p:sp>
    </p:spTree>
    <p:extLst>
      <p:ext uri="{BB962C8B-B14F-4D97-AF65-F5344CB8AC3E}">
        <p14:creationId xmlns:p14="http://schemas.microsoft.com/office/powerpoint/2010/main" val="2614051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במחקר זה</a:t>
            </a:r>
            <a:r>
              <a:rPr lang="he-IL" baseline="0" dirty="0" smtClean="0"/>
              <a:t> נבחנו שתי רשתות חברתיות, </a:t>
            </a:r>
            <a:r>
              <a:rPr lang="he-IL" baseline="0" dirty="0" err="1" smtClean="0"/>
              <a:t>פייסבוק</a:t>
            </a:r>
            <a:r>
              <a:rPr lang="he-IL" baseline="0" dirty="0" smtClean="0"/>
              <a:t> </a:t>
            </a:r>
            <a:r>
              <a:rPr lang="he-IL" baseline="0" dirty="0" err="1" smtClean="0"/>
              <a:t>ולינקדאין</a:t>
            </a:r>
            <a:r>
              <a:rPr lang="he-IL" baseline="0" dirty="0" smtClean="0"/>
              <a:t>.</a:t>
            </a:r>
          </a:p>
          <a:p>
            <a:r>
              <a:rPr lang="he-IL" baseline="0" dirty="0" smtClean="0"/>
              <a:t>רשת </a:t>
            </a:r>
            <a:r>
              <a:rPr lang="he-IL" baseline="0" dirty="0" err="1" smtClean="0"/>
              <a:t>פייסבוק</a:t>
            </a:r>
            <a:r>
              <a:rPr lang="he-IL" baseline="0" dirty="0" smtClean="0"/>
              <a:t> היא הפופולרית ביותר ובעלת אופי חברתי כללי. האתר השני אחרי גוגל בכמות הכניסות. כל משתמש יכול להפוך לחבר של משתמש אחר. כאשר היא נוסדה המטרה </a:t>
            </a:r>
            <a:r>
              <a:rPr lang="he-IL" baseline="0" dirty="0" err="1" smtClean="0"/>
              <a:t>היתה</a:t>
            </a:r>
            <a:r>
              <a:rPr lang="he-IL" baseline="0" dirty="0" smtClean="0"/>
              <a:t> לשמור על קשר עם חברים וקרובים רחוקים גיאוגרפית, אולם היום זה התרחב למטרות עסקיות, פרסומיות ורבות אחרות</a:t>
            </a:r>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3</a:t>
            </a:fld>
            <a:endParaRPr lang="he-IL"/>
          </a:p>
        </p:txBody>
      </p:sp>
    </p:spTree>
    <p:extLst>
      <p:ext uri="{BB962C8B-B14F-4D97-AF65-F5344CB8AC3E}">
        <p14:creationId xmlns:p14="http://schemas.microsoft.com/office/powerpoint/2010/main" val="25648428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למרות</a:t>
            </a:r>
            <a:r>
              <a:rPr lang="he-IL" baseline="0" dirty="0" smtClean="0"/>
              <a:t> שלא נמצאו הבדלים בין הרשתות בחשיפת מידע כללי, לגבי מידע מקצועי היו הבדלים מובהקים לטובת </a:t>
            </a:r>
            <a:r>
              <a:rPr lang="he-IL" baseline="0" dirty="0" err="1" smtClean="0"/>
              <a:t>לינקדאין</a:t>
            </a:r>
            <a:r>
              <a:rPr lang="he-IL" baseline="0" dirty="0" smtClean="0"/>
              <a:t>. </a:t>
            </a:r>
            <a:r>
              <a:rPr lang="he-IL" baseline="0" dirty="0" err="1" smtClean="0"/>
              <a:t>בלינקדאין</a:t>
            </a:r>
            <a:r>
              <a:rPr lang="he-IL" baseline="0" dirty="0" smtClean="0"/>
              <a:t> יש גם סיווג ציבורי למידע מקצועי הרבה יותר מאשר </a:t>
            </a:r>
            <a:r>
              <a:rPr lang="he-IL" baseline="0" dirty="0" err="1" smtClean="0"/>
              <a:t>בפייסבוק</a:t>
            </a:r>
            <a:r>
              <a:rPr lang="he-IL" baseline="0" dirty="0" smtClean="0"/>
              <a:t>.</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23</a:t>
            </a:fld>
            <a:endParaRPr lang="he-IL"/>
          </a:p>
        </p:txBody>
      </p:sp>
    </p:spTree>
    <p:extLst>
      <p:ext uri="{BB962C8B-B14F-4D97-AF65-F5344CB8AC3E}">
        <p14:creationId xmlns:p14="http://schemas.microsoft.com/office/powerpoint/2010/main" val="7908531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לעומת זאת, </a:t>
            </a:r>
            <a:r>
              <a:rPr lang="he-IL" dirty="0" err="1" smtClean="0"/>
              <a:t>בפייסבוק</a:t>
            </a:r>
            <a:r>
              <a:rPr lang="he-IL" dirty="0" smtClean="0"/>
              <a:t> שיתוף, פרסום</a:t>
            </a:r>
            <a:r>
              <a:rPr lang="he-IL" baseline="0" dirty="0" smtClean="0"/>
              <a:t> והעברת תכנים מקצועיים הוא הרבה יותר נפוץ מאשר </a:t>
            </a:r>
            <a:r>
              <a:rPr lang="he-IL" baseline="0" dirty="0" err="1" smtClean="0"/>
              <a:t>בלינקדאין</a:t>
            </a:r>
            <a:r>
              <a:rPr lang="he-IL" baseline="0" dirty="0" smtClean="0"/>
              <a:t>. </a:t>
            </a:r>
          </a:p>
          <a:p>
            <a:pPr marL="0" marR="0" indent="0" algn="r" defTabSz="914400" rtl="1" eaLnBrk="1" fontAlgn="auto" latinLnBrk="0" hangingPunct="1">
              <a:lnSpc>
                <a:spcPct val="100000"/>
              </a:lnSpc>
              <a:spcBef>
                <a:spcPts val="0"/>
              </a:spcBef>
              <a:spcAft>
                <a:spcPts val="0"/>
              </a:spcAft>
              <a:buClrTx/>
              <a:buSzTx/>
              <a:buFontTx/>
              <a:buNone/>
              <a:tabLst/>
              <a:defRPr/>
            </a:pPr>
            <a:r>
              <a:rPr lang="he-IL" sz="1200" u="sng" dirty="0" smtClean="0"/>
              <a:t>מסקנה:</a:t>
            </a:r>
            <a:r>
              <a:rPr lang="en-US" sz="1200" dirty="0" smtClean="0"/>
              <a:t> </a:t>
            </a:r>
            <a:r>
              <a:rPr lang="he-IL" sz="1200" dirty="0" err="1" smtClean="0"/>
              <a:t>בלינקדאין</a:t>
            </a:r>
            <a:r>
              <a:rPr lang="he-IL" sz="1200" dirty="0" smtClean="0"/>
              <a:t> מתרחשת חשיפה גדולה יותר של פרטים אישיים בתחום המקצועי אולם </a:t>
            </a:r>
            <a:r>
              <a:rPr lang="he-IL" sz="1200" dirty="0" err="1" smtClean="0"/>
              <a:t>בפייסבוק</a:t>
            </a:r>
            <a:r>
              <a:rPr lang="he-IL" sz="1200" dirty="0" smtClean="0"/>
              <a:t> מתקיימת פעילות רבה יותר של שיתוף, הפצת </a:t>
            </a:r>
            <a:r>
              <a:rPr lang="en-US" sz="1200" dirty="0" smtClean="0"/>
              <a:t/>
            </a:r>
            <a:br>
              <a:rPr lang="en-US" sz="1200" dirty="0" smtClean="0"/>
            </a:br>
            <a:r>
              <a:rPr lang="he-IL" sz="1200" dirty="0" smtClean="0"/>
              <a:t>והעברת מידע מקצועי בין החברים.</a:t>
            </a:r>
            <a:endParaRPr lang="en-US" sz="1200" dirty="0" smtClean="0"/>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24</a:t>
            </a:fld>
            <a:endParaRPr lang="he-IL"/>
          </a:p>
        </p:txBody>
      </p:sp>
    </p:spTree>
    <p:extLst>
      <p:ext uri="{BB962C8B-B14F-4D97-AF65-F5344CB8AC3E}">
        <p14:creationId xmlns:p14="http://schemas.microsoft.com/office/powerpoint/2010/main" val="30580451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השיקול</a:t>
            </a:r>
            <a:r>
              <a:rPr lang="he-IL" baseline="0" dirty="0" smtClean="0"/>
              <a:t> המרכזי לחשיפת מידע מקצועי היה שונה בין שתי הרשתות, </a:t>
            </a:r>
            <a:r>
              <a:rPr lang="he-IL" baseline="0" dirty="0" err="1" smtClean="0"/>
              <a:t>בלינקדאין</a:t>
            </a:r>
            <a:r>
              <a:rPr lang="he-IL" baseline="0" dirty="0" smtClean="0"/>
              <a:t> השיקול הנפוץ היה קידום הקריירה ואילו </a:t>
            </a:r>
            <a:r>
              <a:rPr lang="he-IL" baseline="0" dirty="0" err="1" smtClean="0"/>
              <a:t>בפייסבוק</a:t>
            </a:r>
            <a:r>
              <a:rPr lang="he-IL" baseline="0" dirty="0" smtClean="0"/>
              <a:t> גאווה מקצועית</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25</a:t>
            </a:fld>
            <a:endParaRPr lang="he-IL"/>
          </a:p>
        </p:txBody>
      </p:sp>
    </p:spTree>
    <p:extLst>
      <p:ext uri="{BB962C8B-B14F-4D97-AF65-F5344CB8AC3E}">
        <p14:creationId xmlns:p14="http://schemas.microsoft.com/office/powerpoint/2010/main" val="8669032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בניגוד</a:t>
            </a:r>
            <a:r>
              <a:rPr lang="he-IL" baseline="0" dirty="0" smtClean="0"/>
              <a:t> למחקרים קודמים בתחום חשיפת מידע כללי ברשתות במקרה של מידע מקצועי לא נמצאו הבדלים מובהקים לפי גיל, עיסוק, מגדר ופרמטרים דמוגרפיים אחרים. </a:t>
            </a:r>
            <a:r>
              <a:rPr lang="he-IL" baseline="0" dirty="0" err="1" smtClean="0"/>
              <a:t>בלינקדאין</a:t>
            </a:r>
            <a:r>
              <a:rPr lang="he-IL" baseline="0" dirty="0" smtClean="0"/>
              <a:t> השפיעו רק רמת שכר וותק בעבודה כך ש </a:t>
            </a:r>
            <a:r>
              <a:rPr lang="he-IL" dirty="0" smtClean="0"/>
              <a:t>בעלי </a:t>
            </a:r>
            <a:r>
              <a:rPr lang="he-IL" dirty="0" smtClean="0">
                <a:solidFill>
                  <a:srgbClr val="CE32B0"/>
                </a:solidFill>
              </a:rPr>
              <a:t>שכר גבוה </a:t>
            </a:r>
            <a:r>
              <a:rPr lang="he-IL" dirty="0" smtClean="0"/>
              <a:t>(מעל 10500 ש"ח) </a:t>
            </a:r>
            <a:r>
              <a:rPr lang="he-IL" dirty="0" smtClean="0">
                <a:solidFill>
                  <a:srgbClr val="CE32B0"/>
                </a:solidFill>
              </a:rPr>
              <a:t>וותק נמוך </a:t>
            </a:r>
            <a:r>
              <a:rPr lang="he-IL" dirty="0" smtClean="0"/>
              <a:t>(עד 8 שנים) פרסמו משמעותית יותר</a:t>
            </a:r>
            <a:r>
              <a:rPr lang="en-US" dirty="0" smtClean="0"/>
              <a:t/>
            </a:r>
            <a:br>
              <a:rPr lang="en-US" dirty="0" smtClean="0"/>
            </a:br>
            <a:r>
              <a:rPr lang="he-IL" dirty="0" smtClean="0"/>
              <a:t>מידע מקצועי לעומת בעלי שכר נמוך וותק גבוה יותר. </a:t>
            </a:r>
          </a:p>
          <a:p>
            <a:r>
              <a:rPr lang="he-IL" dirty="0" err="1" smtClean="0"/>
              <a:t>ובפייסבוק</a:t>
            </a:r>
            <a:r>
              <a:rPr lang="he-IL" dirty="0" smtClean="0"/>
              <a:t> נבדקים</a:t>
            </a:r>
            <a:r>
              <a:rPr lang="he-IL" baseline="0" dirty="0" smtClean="0"/>
              <a:t> מועסקים חושפים יותר מידע מקצועי ובפרט פרטי תעסוקה מאלה שלא עובדים כיום.</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26</a:t>
            </a:fld>
            <a:endParaRPr lang="he-IL"/>
          </a:p>
        </p:txBody>
      </p:sp>
    </p:spTree>
    <p:extLst>
      <p:ext uri="{BB962C8B-B14F-4D97-AF65-F5344CB8AC3E}">
        <p14:creationId xmlns:p14="http://schemas.microsoft.com/office/powerpoint/2010/main" val="4084641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גורמים התנהגותיים</a:t>
            </a:r>
            <a:r>
              <a:rPr lang="he-IL" baseline="0" dirty="0" smtClean="0"/>
              <a:t> ורגשיים נמצאו כבעלי השפעה ברשת </a:t>
            </a:r>
            <a:r>
              <a:rPr lang="he-IL" baseline="0" dirty="0" err="1" smtClean="0"/>
              <a:t>פייסבוק</a:t>
            </a:r>
            <a:r>
              <a:rPr lang="he-IL" baseline="0" dirty="0" smtClean="0"/>
              <a:t> בלבד, כך יחס חיובי למקום העבודה ומוסד לימודים וגאווה מקצועית גרמו לפרסם יותר מידע מקצועי.</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27</a:t>
            </a:fld>
            <a:endParaRPr lang="he-IL"/>
          </a:p>
        </p:txBody>
      </p:sp>
    </p:spTree>
    <p:extLst>
      <p:ext uri="{BB962C8B-B14F-4D97-AF65-F5344CB8AC3E}">
        <p14:creationId xmlns:p14="http://schemas.microsoft.com/office/powerpoint/2010/main" val="9639628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לעומת זאת קשרים חברתיים עם עמיתים</a:t>
            </a:r>
            <a:r>
              <a:rPr lang="he-IL" baseline="0" dirty="0" smtClean="0"/>
              <a:t> לעבודה ועם חברה בה עובד היו משמעותיים מאוד בשתי הרשתות. </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28</a:t>
            </a:fld>
            <a:endParaRPr lang="he-IL"/>
          </a:p>
        </p:txBody>
      </p:sp>
    </p:spTree>
    <p:extLst>
      <p:ext uri="{BB962C8B-B14F-4D97-AF65-F5344CB8AC3E}">
        <p14:creationId xmlns:p14="http://schemas.microsoft.com/office/powerpoint/2010/main" val="10118273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מצאנו</a:t>
            </a:r>
            <a:r>
              <a:rPr lang="he-IL" baseline="0" dirty="0" smtClean="0"/>
              <a:t> גם כי בשתי הרשתות נבדקים שדיווחו על ה</a:t>
            </a:r>
            <a:r>
              <a:rPr lang="he-IL" dirty="0" smtClean="0"/>
              <a:t>עזרה בפועל</a:t>
            </a:r>
            <a:r>
              <a:rPr lang="he-IL" baseline="0" dirty="0" smtClean="0"/>
              <a:t> של הרשת במציאת עבודה גם חשפו בה יותר מידע מקצועי על עצמם.</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29</a:t>
            </a:fld>
            <a:endParaRPr lang="he-IL"/>
          </a:p>
        </p:txBody>
      </p:sp>
    </p:spTree>
    <p:extLst>
      <p:ext uri="{BB962C8B-B14F-4D97-AF65-F5344CB8AC3E}">
        <p14:creationId xmlns:p14="http://schemas.microsoft.com/office/powerpoint/2010/main" val="39318380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לבסוף,</a:t>
            </a:r>
            <a:r>
              <a:rPr lang="he-IL" baseline="0" dirty="0" smtClean="0"/>
              <a:t> בנינו מודל רגרסיה לניבוי מידת חשיפת מידע מקצועי בכל אחת מהרשתות החברתיות עלפי הגורמים שנמצאו כבעלי השפעה.</a:t>
            </a:r>
          </a:p>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הרגרסיה נמצאה מובהקת כאשר המשתנים המנבאים מוסיפים </a:t>
            </a:r>
            <a:r>
              <a:rPr lang="he-IL" dirty="0" smtClean="0">
                <a:solidFill>
                  <a:srgbClr val="CE32B0"/>
                </a:solidFill>
              </a:rPr>
              <a:t>78%</a:t>
            </a:r>
            <a:r>
              <a:rPr lang="he-IL" dirty="0" smtClean="0"/>
              <a:t> לשונות המוסברת של חשיפת פרטי </a:t>
            </a:r>
            <a:r>
              <a:rPr lang="en-US" dirty="0" smtClean="0"/>
              <a:t/>
            </a:r>
            <a:br>
              <a:rPr lang="en-US" dirty="0" smtClean="0"/>
            </a:br>
            <a:r>
              <a:rPr lang="he-IL" dirty="0" smtClean="0"/>
              <a:t>התעסוקה ברשת </a:t>
            </a:r>
            <a:r>
              <a:rPr lang="he-IL" dirty="0" err="1" smtClean="0"/>
              <a:t>פייסבוק</a:t>
            </a:r>
            <a:r>
              <a:rPr lang="he-IL" dirty="0" smtClean="0"/>
              <a:t>. </a:t>
            </a:r>
          </a:p>
          <a:p>
            <a:endParaRPr lang="he-IL" baseline="0" dirty="0" smtClean="0"/>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30</a:t>
            </a:fld>
            <a:endParaRPr lang="he-IL"/>
          </a:p>
        </p:txBody>
      </p:sp>
    </p:spTree>
    <p:extLst>
      <p:ext uri="{BB962C8B-B14F-4D97-AF65-F5344CB8AC3E}">
        <p14:creationId xmlns:p14="http://schemas.microsoft.com/office/powerpoint/2010/main" val="24194163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r" rtl="1"/>
            <a:r>
              <a:rPr lang="he-IL" dirty="0" smtClean="0"/>
              <a:t>הרגרסיה נמצאה מובהקת כאשר המשתנים המנבאים מוסיפים </a:t>
            </a:r>
            <a:r>
              <a:rPr lang="he-IL" dirty="0" smtClean="0">
                <a:solidFill>
                  <a:srgbClr val="CE32B0"/>
                </a:solidFill>
              </a:rPr>
              <a:t>44% </a:t>
            </a:r>
            <a:r>
              <a:rPr lang="he-IL" dirty="0" smtClean="0"/>
              <a:t>לשונות המוסברת של חשיפת פרטי התעסוקה ברשת</a:t>
            </a:r>
            <a:endParaRPr lang="en-US" dirty="0" smtClean="0"/>
          </a:p>
          <a:p>
            <a:pPr algn="r" rtl="1"/>
            <a:r>
              <a:rPr lang="en-US" dirty="0" smtClean="0"/>
              <a:t>LinkedIn</a:t>
            </a:r>
            <a:r>
              <a:rPr lang="he-IL" dirty="0" smtClean="0"/>
              <a:t>.</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31</a:t>
            </a:fld>
            <a:endParaRPr lang="he-IL"/>
          </a:p>
        </p:txBody>
      </p:sp>
    </p:spTree>
    <p:extLst>
      <p:ext uri="{BB962C8B-B14F-4D97-AF65-F5344CB8AC3E}">
        <p14:creationId xmlns:p14="http://schemas.microsoft.com/office/powerpoint/2010/main" val="20198980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לסיכום גיבשנו מספר</a:t>
            </a:r>
            <a:r>
              <a:rPr lang="he-IL" baseline="0" dirty="0" smtClean="0"/>
              <a:t> המלצות </a:t>
            </a:r>
            <a:r>
              <a:rPr lang="he-IL" baseline="0" dirty="0" smtClean="0"/>
              <a:t>מעשיות </a:t>
            </a:r>
            <a:r>
              <a:rPr lang="he-IL" baseline="0" dirty="0" smtClean="0"/>
              <a:t>לשימוש ברשתות חברתיות עבור מעסיקים וכן עבור עובדים.</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32</a:t>
            </a:fld>
            <a:endParaRPr lang="he-IL"/>
          </a:p>
        </p:txBody>
      </p:sp>
    </p:spTree>
    <p:extLst>
      <p:ext uri="{BB962C8B-B14F-4D97-AF65-F5344CB8AC3E}">
        <p14:creationId xmlns:p14="http://schemas.microsoft.com/office/powerpoint/2010/main" val="928252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err="1" smtClean="0"/>
              <a:t>לינקדאין</a:t>
            </a:r>
            <a:r>
              <a:rPr lang="he-IL" dirty="0" smtClean="0"/>
              <a:t> לעומת זאת מתמקדת באופן ספציפי </a:t>
            </a:r>
          </a:p>
          <a:p>
            <a:r>
              <a:rPr lang="he-IL" dirty="0" smtClean="0"/>
              <a:t>בקידום</a:t>
            </a:r>
            <a:r>
              <a:rPr lang="he-IL" baseline="0" dirty="0" smtClean="0"/>
              <a:t> הקריירה.</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4</a:t>
            </a:fld>
            <a:endParaRPr lang="he-IL"/>
          </a:p>
        </p:txBody>
      </p:sp>
    </p:spTree>
    <p:extLst>
      <p:ext uri="{BB962C8B-B14F-4D97-AF65-F5344CB8AC3E}">
        <p14:creationId xmlns:p14="http://schemas.microsoft.com/office/powerpoint/2010/main" val="3265398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נושא חשיפת מידע אישי נחקר רבות בספרות</a:t>
            </a:r>
            <a:r>
              <a:rPr lang="he-IL" baseline="0" dirty="0" smtClean="0"/>
              <a:t>. כך </a:t>
            </a:r>
            <a:r>
              <a:rPr lang="he-IL" baseline="0" dirty="0" err="1" smtClean="0"/>
              <a:t>נוסקו</a:t>
            </a:r>
            <a:r>
              <a:rPr lang="he-IL" baseline="0" dirty="0" smtClean="0"/>
              <a:t> ואחרים גילו השפעה של גורמים דמוגרפיים על מידת חשיפת המידע כמו גיל ומגדר.</a:t>
            </a:r>
          </a:p>
          <a:p>
            <a:r>
              <a:rPr lang="he-IL" baseline="0" dirty="0" err="1" smtClean="0"/>
              <a:t>דיקפואה</a:t>
            </a:r>
            <a:r>
              <a:rPr lang="he-IL" baseline="0" dirty="0" smtClean="0"/>
              <a:t> גילה כי מצד אחד עם השנים אנשים מגבילים יותר ויותר את הגישה למידע האישי שלהם ברשתות חברתיות לחברים בלבד, אבל חלק מהחברים הם למעשה אנשים זרים שלא מכירים אישית בחיים </a:t>
            </a:r>
            <a:r>
              <a:rPr lang="he-IL" baseline="0" dirty="0" err="1" smtClean="0"/>
              <a:t>האמיתיים</a:t>
            </a:r>
            <a:r>
              <a:rPr lang="he-IL" baseline="0" dirty="0" smtClean="0"/>
              <a:t>.</a:t>
            </a:r>
          </a:p>
          <a:p>
            <a:r>
              <a:rPr lang="he-IL" baseline="0" dirty="0" smtClean="0"/>
              <a:t> </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5</a:t>
            </a:fld>
            <a:endParaRPr lang="he-IL"/>
          </a:p>
        </p:txBody>
      </p:sp>
    </p:spTree>
    <p:extLst>
      <p:ext uri="{BB962C8B-B14F-4D97-AF65-F5344CB8AC3E}">
        <p14:creationId xmlns:p14="http://schemas.microsoft.com/office/powerpoint/2010/main" val="2582189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מספר מחקרים על שימוש ברשתות חברתיות לצורך מציאת עובדים גילו כי אכן רוב החברות היום עושות שימוש כזה</a:t>
            </a:r>
            <a:r>
              <a:rPr lang="he-IL" baseline="0" dirty="0" smtClean="0"/>
              <a:t> </a:t>
            </a:r>
            <a:r>
              <a:rPr lang="he-IL" baseline="0" dirty="0" err="1" smtClean="0"/>
              <a:t>ושמחפשי</a:t>
            </a:r>
            <a:r>
              <a:rPr lang="he-IL" baseline="0" dirty="0" smtClean="0"/>
              <a:t> עבודה</a:t>
            </a:r>
          </a:p>
          <a:p>
            <a:r>
              <a:rPr lang="he-IL" baseline="0" dirty="0" smtClean="0"/>
              <a:t>שנעזרו ברשתות חברתיות הגדילו את סיכוייהם למצוא משרה מתאימה.</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6</a:t>
            </a:fld>
            <a:endParaRPr lang="he-IL"/>
          </a:p>
        </p:txBody>
      </p:sp>
    </p:spTree>
    <p:extLst>
      <p:ext uri="{BB962C8B-B14F-4D97-AF65-F5344CB8AC3E}">
        <p14:creationId xmlns:p14="http://schemas.microsoft.com/office/powerpoint/2010/main" val="4098662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אם כן, למרות שחשיפת</a:t>
            </a:r>
            <a:r>
              <a:rPr lang="he-IL" baseline="0" dirty="0" smtClean="0"/>
              <a:t> מידע אישי כללי ברשתות חברתיות כבר נחקר בעבר דפוסים, גורמים וסיבות לחשיפת מידע מקצועי אל נחקר באופן ספציפי. כ"כ למרות שרשת </a:t>
            </a:r>
            <a:r>
              <a:rPr lang="he-IL" baseline="0" dirty="0" err="1" smtClean="0"/>
              <a:t>לינקדאין</a:t>
            </a:r>
            <a:r>
              <a:rPr lang="he-IL" baseline="0" dirty="0" smtClean="0"/>
              <a:t> מיועדת לתחום המקצועי לא ברור האם האפקטיביות שלה למטרות קידום הקריירה אכן עולה על זו של </a:t>
            </a:r>
            <a:r>
              <a:rPr lang="he-IL" baseline="0" dirty="0" err="1" smtClean="0"/>
              <a:t>פייסבוק</a:t>
            </a:r>
            <a:r>
              <a:rPr lang="he-IL" baseline="0" dirty="0" smtClean="0"/>
              <a:t>. לכן </a:t>
            </a:r>
            <a:r>
              <a:rPr lang="he-IL" dirty="0" smtClean="0"/>
              <a:t>מטרות המחקר הנוכחי הן:</a:t>
            </a:r>
          </a:p>
          <a:p>
            <a:pPr algn="r" rtl="1"/>
            <a:r>
              <a:rPr lang="he-IL" sz="1200" dirty="0" smtClean="0"/>
              <a:t>לבחון ולהשוות דפוסי חשיפת המידע על השכלה ותעסוקה ברשתות השונות ולעמוד על הסיבות והגורמים לכך. </a:t>
            </a:r>
          </a:p>
          <a:p>
            <a:pPr algn="r" rtl="1"/>
            <a:endParaRPr lang="he-IL" sz="1200" dirty="0" smtClean="0"/>
          </a:p>
          <a:p>
            <a:pPr algn="r" rtl="1"/>
            <a:r>
              <a:rPr lang="he-IL" sz="1200" dirty="0" smtClean="0"/>
              <a:t>2. לבדוק איזו רשת אפקטיבית יותר בתחום קידום הקריירה </a:t>
            </a:r>
            <a:r>
              <a:rPr lang="en-US" sz="1200" dirty="0" smtClean="0"/>
              <a:t/>
            </a:r>
            <a:br>
              <a:rPr lang="en-US" sz="1200" dirty="0" smtClean="0"/>
            </a:br>
            <a:r>
              <a:rPr lang="he-IL" sz="1200" dirty="0" smtClean="0"/>
              <a:t>בעיני קבוצות משתמשים  שונות ומה הגורמים לכך. </a:t>
            </a:r>
          </a:p>
          <a:p>
            <a:pPr algn="r" rtl="1"/>
            <a:endParaRPr lang="he-IL" sz="1200" dirty="0" smtClean="0"/>
          </a:p>
          <a:p>
            <a:pPr algn="r" rtl="1"/>
            <a:r>
              <a:rPr lang="he-IL" sz="1200" dirty="0" smtClean="0"/>
              <a:t>3. כמו כן, המחקר בדק האם ישנה התאמה בין תפיסת        </a:t>
            </a:r>
            <a:r>
              <a:rPr lang="en-US" sz="1200" dirty="0" smtClean="0"/>
              <a:t/>
            </a:r>
            <a:br>
              <a:rPr lang="en-US" sz="1200" dirty="0" smtClean="0"/>
            </a:br>
            <a:r>
              <a:rPr lang="he-IL" sz="1200" dirty="0" smtClean="0"/>
              <a:t>הרשת כאפקטיבית לבין השימוש בה בפועל למציאת       </a:t>
            </a:r>
            <a:r>
              <a:rPr lang="en-US" sz="1200" dirty="0" smtClean="0"/>
              <a:t/>
            </a:r>
            <a:br>
              <a:rPr lang="en-US" sz="1200" dirty="0" smtClean="0"/>
            </a:br>
            <a:r>
              <a:rPr lang="he-IL" sz="1200" dirty="0" smtClean="0"/>
              <a:t>עבודה.</a:t>
            </a:r>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7</a:t>
            </a:fld>
            <a:endParaRPr lang="he-IL"/>
          </a:p>
        </p:txBody>
      </p:sp>
    </p:spTree>
    <p:extLst>
      <p:ext uri="{BB962C8B-B14F-4D97-AF65-F5344CB8AC3E}">
        <p14:creationId xmlns:p14="http://schemas.microsoft.com/office/powerpoint/2010/main" val="1615953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r" rtl="1"/>
            <a:r>
              <a:rPr lang="he-IL" dirty="0" smtClean="0"/>
              <a:t>קודם כל נגדיר את המושג</a:t>
            </a:r>
            <a:r>
              <a:rPr lang="he-IL" baseline="0" dirty="0" smtClean="0"/>
              <a:t> מידע מקצועי. במחקרנו מידע מקצועי כלל </a:t>
            </a:r>
            <a:r>
              <a:rPr lang="he-IL" sz="1200" dirty="0" smtClean="0"/>
              <a:t>פרטים אישיים לגבי השכלה</a:t>
            </a:r>
          </a:p>
          <a:p>
            <a:pPr algn="r" rtl="1"/>
            <a:endParaRPr lang="he-IL" sz="1200" dirty="0" smtClean="0"/>
          </a:p>
          <a:p>
            <a:pPr algn="r" rtl="1"/>
            <a:r>
              <a:rPr lang="he-IL" sz="1200" dirty="0" smtClean="0"/>
              <a:t>2. פרטים אישיים לגבי עבודה</a:t>
            </a:r>
          </a:p>
          <a:p>
            <a:pPr algn="r" rtl="1"/>
            <a:endParaRPr lang="he-IL" sz="1200" dirty="0" smtClean="0"/>
          </a:p>
          <a:p>
            <a:pPr algn="r" rtl="1"/>
            <a:r>
              <a:rPr lang="he-IL" sz="1200" dirty="0" smtClean="0"/>
              <a:t>3. מידע המועבר לשיתוף ברשת בנושאים הקשורים למקצוע, לימודים, כגון, הצעות עבודה, כתבות מקצועיות, חומרי לימוד הקשורים לתחום העיסוק של המשתמש.</a:t>
            </a:r>
          </a:p>
          <a:p>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8</a:t>
            </a:fld>
            <a:endParaRPr lang="he-IL"/>
          </a:p>
        </p:txBody>
      </p:sp>
    </p:spTree>
    <p:extLst>
      <p:ext uri="{BB962C8B-B14F-4D97-AF65-F5344CB8AC3E}">
        <p14:creationId xmlns:p14="http://schemas.microsoft.com/office/powerpoint/2010/main" val="3731731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בחנו</a:t>
            </a:r>
            <a:r>
              <a:rPr lang="he-IL" baseline="0" dirty="0" smtClean="0"/>
              <a:t> מספר השערות מחקריות.</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9</a:t>
            </a:fld>
            <a:endParaRPr lang="he-IL"/>
          </a:p>
        </p:txBody>
      </p:sp>
    </p:spTree>
    <p:extLst>
      <p:ext uri="{BB962C8B-B14F-4D97-AF65-F5344CB8AC3E}">
        <p14:creationId xmlns:p14="http://schemas.microsoft.com/office/powerpoint/2010/main" val="3096732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smtClean="0"/>
              <a:t>על</a:t>
            </a:r>
            <a:r>
              <a:rPr lang="he-IL" baseline="0" dirty="0" smtClean="0"/>
              <a:t> מנת לבצע את המחקר בנינו שאלון מקיף עם 76 שאלות הנוגעות לאספקטים שונים של שימוש ברשתות לצורך מציאת עבודה וחשיפת מידע מקצועי בהן. חלק מהשאלות שנבחרו היו דומות לאלו שנשאלו במחקרים קודמים, אך עברו התאמה למטרות שלנו, </a:t>
            </a:r>
            <a:r>
              <a:rPr lang="he-IL" sz="1200" dirty="0" smtClean="0"/>
              <a:t>כך למשל, במקום מספר חברים בחנו מספר חברים מהעבודה או ממוסד לימודים, ובמקום גורמים </a:t>
            </a:r>
            <a:r>
              <a:rPr lang="en-US" sz="1200" dirty="0" smtClean="0"/>
              <a:t/>
            </a:r>
            <a:br>
              <a:rPr lang="en-US" sz="1200" dirty="0" smtClean="0"/>
            </a:br>
            <a:r>
              <a:rPr lang="he-IL" sz="1200" dirty="0" smtClean="0"/>
              <a:t>רגשיים ואישיותיים כלליים בחנו את היחס והגאווה המקצועית </a:t>
            </a:r>
            <a:r>
              <a:rPr lang="en-US" sz="1200" dirty="0" smtClean="0"/>
              <a:t/>
            </a:r>
            <a:br>
              <a:rPr lang="en-US" sz="1200" dirty="0" smtClean="0"/>
            </a:br>
            <a:r>
              <a:rPr lang="he-IL" sz="1200" dirty="0" smtClean="0"/>
              <a:t>ושביעות רצון ממקום העבודה. </a:t>
            </a:r>
            <a:endParaRPr lang="he-IL" dirty="0"/>
          </a:p>
        </p:txBody>
      </p:sp>
      <p:sp>
        <p:nvSpPr>
          <p:cNvPr id="4" name="מציין מיקום של מספר שקופית 3"/>
          <p:cNvSpPr>
            <a:spLocks noGrp="1"/>
          </p:cNvSpPr>
          <p:nvPr>
            <p:ph type="sldNum" sz="quarter" idx="10"/>
          </p:nvPr>
        </p:nvSpPr>
        <p:spPr/>
        <p:txBody>
          <a:bodyPr/>
          <a:lstStyle/>
          <a:p>
            <a:fld id="{9E37E531-2590-492A-80D1-FC8F42E98AE6}" type="slidenum">
              <a:rPr lang="he-IL" smtClean="0"/>
              <a:t>11</a:t>
            </a:fld>
            <a:endParaRPr lang="he-IL"/>
          </a:p>
        </p:txBody>
      </p:sp>
    </p:spTree>
    <p:extLst>
      <p:ext uri="{BB962C8B-B14F-4D97-AF65-F5344CB8AC3E}">
        <p14:creationId xmlns:p14="http://schemas.microsoft.com/office/powerpoint/2010/main" val="30610458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제목 슬라이드">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0" y="4911408"/>
            <a:ext cx="9144000" cy="1261884"/>
          </a:xfrm>
          <a:prstGeom prst="rect">
            <a:avLst/>
          </a:prstGeom>
          <a:noFill/>
          <a:ln w="9525">
            <a:noFill/>
            <a:miter lim="800000"/>
            <a:headEnd/>
            <a:tailEnd/>
          </a:ln>
        </p:spPr>
        <p:txBody>
          <a:bodyPr wrap="square">
            <a:spAutoFit/>
          </a:bodyPr>
          <a:lstStyle/>
          <a:p>
            <a:pPr algn="ctr"/>
            <a:r>
              <a:rPr lang="he-IL" altLang="ko-KR" sz="3800" b="1" dirty="0" smtClean="0">
                <a:solidFill>
                  <a:schemeClr val="bg1"/>
                </a:solidFill>
                <a:latin typeface="Arial" pitchFamily="34" charset="0"/>
                <a:ea typeface="맑은 고딕" pitchFamily="50" charset="-127"/>
                <a:cs typeface="Arial" pitchFamily="34" charset="0"/>
              </a:rPr>
              <a:t>חשיפת מידע מקצועי ברשתות חברתיות </a:t>
            </a:r>
            <a:r>
              <a:rPr lang="he-IL" altLang="ko-KR" sz="3800" b="1" dirty="0" smtClean="0">
                <a:solidFill>
                  <a:schemeClr val="bg1"/>
                </a:solidFill>
                <a:latin typeface="Arial" pitchFamily="34" charset="0"/>
                <a:ea typeface="맑은 고딕" pitchFamily="50" charset="-127"/>
                <a:cs typeface="Arial" pitchFamily="34" charset="0"/>
              </a:rPr>
              <a:t>ואפקטיביות </a:t>
            </a:r>
            <a:r>
              <a:rPr lang="he-IL" altLang="ko-KR" sz="3800" b="1" dirty="0" smtClean="0">
                <a:solidFill>
                  <a:schemeClr val="bg1"/>
                </a:solidFill>
                <a:latin typeface="Arial" pitchFamily="34" charset="0"/>
                <a:ea typeface="맑은 고딕" pitchFamily="50" charset="-127"/>
                <a:cs typeface="Arial" pitchFamily="34" charset="0"/>
              </a:rPr>
              <a:t>שלהן לצורכי חיפוש עבודה</a:t>
            </a:r>
            <a:endParaRPr lang="en-US" altLang="ko-KR" sz="3800" b="1" dirty="0" smtClean="0">
              <a:solidFill>
                <a:schemeClr val="bg1"/>
              </a:solidFill>
              <a:latin typeface="Arial" pitchFamily="34" charset="0"/>
              <a:ea typeface="맑은 고딕" pitchFamily="50" charset="-127"/>
              <a:cs typeface="Arial" pitchFamily="34" charset="0"/>
            </a:endParaRPr>
          </a:p>
        </p:txBody>
      </p:sp>
      <p:sp>
        <p:nvSpPr>
          <p:cNvPr id="11" name="TextBox 10"/>
          <p:cNvSpPr txBox="1"/>
          <p:nvPr/>
        </p:nvSpPr>
        <p:spPr>
          <a:xfrm>
            <a:off x="0" y="6429396"/>
            <a:ext cx="9144000" cy="338554"/>
          </a:xfrm>
          <a:prstGeom prst="rect">
            <a:avLst/>
          </a:prstGeom>
          <a:noFill/>
        </p:spPr>
        <p:txBody>
          <a:bodyPr wrap="square">
            <a:spAutoFit/>
          </a:bodyPr>
          <a:lstStyle/>
          <a:p>
            <a:pPr algn="ctr" fontAlgn="auto">
              <a:spcBef>
                <a:spcPts val="0"/>
              </a:spcBef>
              <a:spcAft>
                <a:spcPts val="0"/>
              </a:spcAft>
              <a:defRPr/>
            </a:pPr>
            <a:r>
              <a:rPr lang="he-IL" altLang="ko-KR" sz="1600" b="1" dirty="0" smtClean="0">
                <a:solidFill>
                  <a:schemeClr val="bg1"/>
                </a:solidFill>
                <a:latin typeface="Arial" pitchFamily="34" charset="0"/>
                <a:cs typeface="Arial" pitchFamily="34" charset="0"/>
              </a:rPr>
              <a:t>ד"ר </a:t>
            </a:r>
            <a:r>
              <a:rPr lang="he-IL" altLang="ko-KR" sz="1600" b="1" dirty="0" err="1" smtClean="0">
                <a:solidFill>
                  <a:schemeClr val="bg1"/>
                </a:solidFill>
                <a:latin typeface="Arial" pitchFamily="34" charset="0"/>
                <a:cs typeface="Arial" pitchFamily="34" charset="0"/>
              </a:rPr>
              <a:t>ז'יטומירסקי</a:t>
            </a:r>
            <a:r>
              <a:rPr lang="he-IL" altLang="ko-KR" sz="1600" b="1" dirty="0" smtClean="0">
                <a:solidFill>
                  <a:schemeClr val="bg1"/>
                </a:solidFill>
                <a:latin typeface="Arial" pitchFamily="34" charset="0"/>
                <a:cs typeface="Arial" pitchFamily="34" charset="0"/>
              </a:rPr>
              <a:t>-גפת מעיין |</a:t>
            </a:r>
            <a:r>
              <a:rPr lang="he-IL" altLang="ko-KR" sz="1600" b="1" dirty="0" err="1" smtClean="0">
                <a:solidFill>
                  <a:schemeClr val="bg1"/>
                </a:solidFill>
                <a:latin typeface="Arial" pitchFamily="34" charset="0"/>
                <a:cs typeface="Arial" pitchFamily="34" charset="0"/>
              </a:rPr>
              <a:t> ברטשפיז</a:t>
            </a:r>
            <a:r>
              <a:rPr lang="he-IL" altLang="ko-KR" sz="1600" b="1" dirty="0" smtClean="0">
                <a:solidFill>
                  <a:schemeClr val="bg1"/>
                </a:solidFill>
                <a:latin typeface="Arial" pitchFamily="34" charset="0"/>
                <a:cs typeface="Arial" pitchFamily="34" charset="0"/>
              </a:rPr>
              <a:t> יאיר</a:t>
            </a:r>
            <a:endParaRPr lang="en-US" altLang="ko-KR" sz="1600" b="1" dirty="0">
              <a:solidFill>
                <a:schemeClr val="bg1"/>
              </a:solidFill>
              <a:latin typeface="Arial" pitchFamily="34" charset="0"/>
              <a:cs typeface="Arial" pitchFamily="34" charset="0"/>
            </a:endParaRPr>
          </a:p>
        </p:txBody>
      </p:sp>
      <p:pic>
        <p:nvPicPr>
          <p:cNvPr id="3074" name="Picture 2" descr="http://www.kamoha.org.il/wp-content/uploads/2010/01/logo.jpg"/>
          <p:cNvPicPr>
            <a:picLocks noChangeAspect="1" noChangeArrowheads="1"/>
          </p:cNvPicPr>
          <p:nvPr/>
        </p:nvPicPr>
        <p:blipFill>
          <a:blip r:embed="rId3"/>
          <a:srcRect/>
          <a:stretch>
            <a:fillRect/>
          </a:stretch>
        </p:blipFill>
        <p:spPr bwMode="auto">
          <a:xfrm>
            <a:off x="6215074" y="1600201"/>
            <a:ext cx="1938338" cy="1971675"/>
          </a:xfrm>
          <a:prstGeom prst="rect">
            <a:avLst/>
          </a:prstGeom>
          <a:noFill/>
        </p:spPr>
      </p:pic>
      <p:pic>
        <p:nvPicPr>
          <p:cNvPr id="5" name="Picture 2" descr="http://www.appsoftdevelopment.com/images/social-profiles-design.jpg"/>
          <p:cNvPicPr>
            <a:picLocks noChangeAspect="1" noChangeArrowheads="1"/>
          </p:cNvPicPr>
          <p:nvPr/>
        </p:nvPicPr>
        <p:blipFill>
          <a:blip r:embed="rId4"/>
          <a:srcRect/>
          <a:stretch>
            <a:fillRect/>
          </a:stretch>
        </p:blipFill>
        <p:spPr bwMode="auto">
          <a:xfrm rot="20946220">
            <a:off x="664938" y="1725682"/>
            <a:ext cx="1647216" cy="16158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2716234" y="292222"/>
            <a:ext cx="6070608"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השערות המחקר</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1285852" y="1214422"/>
            <a:ext cx="6858048" cy="4154984"/>
          </a:xfrm>
          <a:prstGeom prst="rect">
            <a:avLst/>
          </a:prstGeom>
        </p:spPr>
        <p:txBody>
          <a:bodyPr wrap="square">
            <a:spAutoFit/>
          </a:bodyPr>
          <a:lstStyle/>
          <a:p>
            <a:pPr marL="457200" lvl="0" indent="-457200" algn="r" rtl="1">
              <a:buFont typeface="+mj-lt"/>
              <a:buAutoNum type="arabicPeriod" startAt="4"/>
            </a:pPr>
            <a:r>
              <a:rPr lang="he-IL" sz="2400" dirty="0" smtClean="0"/>
              <a:t>יימצאו </a:t>
            </a:r>
            <a:r>
              <a:rPr lang="he-IL" sz="2400" dirty="0"/>
              <a:t>הבדלים בדפוסי חשיפת המידע בנושאי השכלה ותעסוקה בין </a:t>
            </a:r>
            <a:r>
              <a:rPr lang="he-IL" sz="2400" dirty="0" smtClean="0"/>
              <a:t>הרשתות.</a:t>
            </a:r>
          </a:p>
          <a:p>
            <a:pPr marL="457200" lvl="0" indent="-457200" algn="r" rtl="1">
              <a:buFont typeface="+mj-lt"/>
              <a:buAutoNum type="arabicPeriod" startAt="4"/>
            </a:pPr>
            <a:endParaRPr lang="he-IL" sz="2400" dirty="0"/>
          </a:p>
          <a:p>
            <a:pPr marL="457200" lvl="0" indent="-457200" algn="r" rtl="1">
              <a:buFont typeface="+mj-lt"/>
              <a:buAutoNum type="arabicPeriod" startAt="4"/>
            </a:pPr>
            <a:r>
              <a:rPr lang="he-IL" sz="2400" dirty="0" smtClean="0"/>
              <a:t>יימצאו </a:t>
            </a:r>
            <a:r>
              <a:rPr lang="he-IL" sz="2400" dirty="0"/>
              <a:t>הבדלים בדפוסי חשיפת המידע בנושאי השכלה ותעסוקה לפי מאפיינים דמוגרפיים והתנהגותיים שונים</a:t>
            </a:r>
          </a:p>
          <a:p>
            <a:pPr marL="457200" lvl="0" indent="-457200" algn="r" rtl="1">
              <a:buFont typeface="+mj-lt"/>
              <a:buAutoNum type="arabicPeriod" startAt="4"/>
            </a:pPr>
            <a:endParaRPr lang="he-IL" sz="2400" dirty="0"/>
          </a:p>
          <a:p>
            <a:pPr marL="457200" lvl="0" indent="-457200" algn="r" rtl="1">
              <a:buFont typeface="+mj-lt"/>
              <a:buAutoNum type="arabicPeriod" startAt="4"/>
            </a:pPr>
            <a:r>
              <a:rPr lang="he-IL" sz="2400" dirty="0"/>
              <a:t>יימצאו הבדלים בסיבות ובגורמים לחשיפת מידע זה   עבור רשתות שונות. </a:t>
            </a:r>
          </a:p>
          <a:p>
            <a:pPr lvl="0" algn="r" rtl="1"/>
            <a:r>
              <a:rPr lang="he-IL" sz="2400" dirty="0" smtClean="0"/>
              <a:t> </a:t>
            </a:r>
          </a:p>
          <a:p>
            <a:pPr lvl="0" algn="r" rtl="1"/>
            <a:endParaRPr lang="he-IL" sz="2400" dirty="0"/>
          </a:p>
          <a:p>
            <a:pPr marL="457200" lvl="0" indent="-457200" algn="r" rtl="1">
              <a:buFont typeface="+mj-lt"/>
              <a:buAutoNum type="arabicPeriod"/>
            </a:pPr>
            <a:endParaRPr lang="en-US" sz="2400" dirty="0" smtClean="0"/>
          </a:p>
        </p:txBody>
      </p:sp>
    </p:spTree>
    <p:extLst>
      <p:ext uri="{BB962C8B-B14F-4D97-AF65-F5344CB8AC3E}">
        <p14:creationId xmlns:p14="http://schemas.microsoft.com/office/powerpoint/2010/main" val="2082558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2716234" y="292222"/>
            <a:ext cx="6070608"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שיטת המחקר</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611560" y="1214422"/>
            <a:ext cx="8175282" cy="4524315"/>
          </a:xfrm>
          <a:prstGeom prst="rect">
            <a:avLst/>
          </a:prstGeom>
        </p:spPr>
        <p:txBody>
          <a:bodyPr wrap="square">
            <a:spAutoFit/>
          </a:bodyPr>
          <a:lstStyle/>
          <a:p>
            <a:pPr algn="r" rtl="1"/>
            <a:r>
              <a:rPr lang="he-IL" sz="2400" dirty="0" smtClean="0"/>
              <a:t>מחקר כמותי מבוסס על שאלון משתמשים.</a:t>
            </a:r>
            <a:endParaRPr lang="he-IL" sz="2400" dirty="0" smtClean="0"/>
          </a:p>
          <a:p>
            <a:pPr marL="342900" indent="-342900" algn="r" rtl="1">
              <a:buFont typeface="Arial" panose="020B0604020202020204" pitchFamily="34" charset="0"/>
              <a:buChar char="•"/>
            </a:pPr>
            <a:r>
              <a:rPr lang="he-IL" sz="2400" dirty="0" smtClean="0"/>
              <a:t>מבנה שאלון : </a:t>
            </a:r>
            <a:r>
              <a:rPr lang="he-IL" sz="2400" dirty="0" smtClean="0">
                <a:solidFill>
                  <a:srgbClr val="CE32B0"/>
                </a:solidFill>
              </a:rPr>
              <a:t>76</a:t>
            </a:r>
            <a:r>
              <a:rPr lang="he-IL" sz="2400" dirty="0" smtClean="0"/>
              <a:t> שאלות שחלקן נבנו בהשראת שאלונים מהספרות תוך התאמה לנושא המחקר, כך למשל, במקום מספר חברים </a:t>
            </a:r>
            <a:r>
              <a:rPr lang="en-US" sz="2400" dirty="0" smtClean="0"/>
              <a:t/>
            </a:r>
            <a:br>
              <a:rPr lang="en-US" sz="2400" dirty="0" smtClean="0"/>
            </a:br>
            <a:r>
              <a:rPr lang="he-IL" sz="2400" dirty="0" smtClean="0"/>
              <a:t>בחנו </a:t>
            </a:r>
            <a:r>
              <a:rPr lang="he-IL" sz="2400" dirty="0" smtClean="0"/>
              <a:t>מספר חברים מהעבודה או ממוסד לימודים, ובמקום גורמים </a:t>
            </a:r>
            <a:r>
              <a:rPr lang="en-US" sz="2400" dirty="0" smtClean="0"/>
              <a:t/>
            </a:r>
            <a:br>
              <a:rPr lang="en-US" sz="2400" dirty="0" smtClean="0"/>
            </a:br>
            <a:r>
              <a:rPr lang="he-IL" sz="2400" dirty="0" smtClean="0"/>
              <a:t>רגשיים ואישיותיים כלליים בחנו את היחס והגאווה המקצועית </a:t>
            </a:r>
            <a:r>
              <a:rPr lang="en-US" sz="2400" dirty="0" smtClean="0"/>
              <a:t/>
            </a:r>
            <a:br>
              <a:rPr lang="en-US" sz="2400" dirty="0" smtClean="0"/>
            </a:br>
            <a:r>
              <a:rPr lang="he-IL" sz="2400" dirty="0" smtClean="0"/>
              <a:t>ושביעות רצון ממקום העבודה. השאלון תוקף עם ערכי עקיבות </a:t>
            </a:r>
            <a:r>
              <a:rPr lang="en-US" sz="2400" dirty="0" smtClean="0"/>
              <a:t/>
            </a:r>
            <a:br>
              <a:rPr lang="en-US" sz="2400" dirty="0" smtClean="0"/>
            </a:br>
            <a:r>
              <a:rPr lang="he-IL" sz="2400" dirty="0" smtClean="0"/>
              <a:t>פנימית </a:t>
            </a:r>
            <a:r>
              <a:rPr lang="he-IL" sz="2400" dirty="0" smtClean="0"/>
              <a:t>אלפה </a:t>
            </a:r>
            <a:r>
              <a:rPr lang="he-IL" sz="2400" dirty="0" err="1" smtClean="0"/>
              <a:t>כרונבאך</a:t>
            </a:r>
            <a:r>
              <a:rPr lang="he-IL" sz="2400" dirty="0" smtClean="0"/>
              <a:t> בין </a:t>
            </a:r>
            <a:r>
              <a:rPr lang="en-US" sz="2400" dirty="0"/>
              <a:t>0.71 </a:t>
            </a:r>
            <a:r>
              <a:rPr lang="en-US" sz="2400" dirty="0" smtClean="0"/>
              <a:t>- 0.84.</a:t>
            </a:r>
            <a:endParaRPr lang="he-IL" sz="2400" dirty="0" smtClean="0"/>
          </a:p>
          <a:p>
            <a:pPr marL="342900" indent="-342900" algn="r" rtl="1">
              <a:buFont typeface="Arial" panose="020B0604020202020204" pitchFamily="34" charset="0"/>
              <a:buChar char="•"/>
            </a:pPr>
            <a:endParaRPr lang="he-IL" sz="2400" dirty="0" smtClean="0"/>
          </a:p>
          <a:p>
            <a:pPr marL="342900" indent="-342900" algn="r" rtl="1">
              <a:buFont typeface="Arial" panose="020B0604020202020204" pitchFamily="34" charset="0"/>
              <a:buChar char="•"/>
            </a:pPr>
            <a:r>
              <a:rPr lang="he-IL" sz="2400" dirty="0" smtClean="0"/>
              <a:t>הפצת השאלון בוצעה באופן מכוון בכלים טכנולוגיים שונים  על מנת לוודא שהתוצאות לא יהיו מוטות ובכדי להגיע גם  לאוכלוסיה שאין לה כרטיס בחלק מהרשתות החברתיות.</a:t>
            </a:r>
            <a:endParaRPr lang="en-US" sz="2400" dirty="0" smtClean="0"/>
          </a:p>
          <a:p>
            <a:pPr marL="342900" indent="-342900" algn="r" rtl="1">
              <a:buFont typeface="Arial" panose="020B0604020202020204" pitchFamily="34" charset="0"/>
              <a:buChar char="•"/>
            </a:pPr>
            <a:endParaRPr lang="he-IL" sz="2400" dirty="0"/>
          </a:p>
        </p:txBody>
      </p:sp>
    </p:spTree>
    <p:extLst>
      <p:ext uri="{BB962C8B-B14F-4D97-AF65-F5344CB8AC3E}">
        <p14:creationId xmlns:p14="http://schemas.microsoft.com/office/powerpoint/2010/main" val="3659451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2716234" y="292222"/>
            <a:ext cx="6070608"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גיוס הנבדקים</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251520" y="1916832"/>
            <a:ext cx="8640960" cy="4832092"/>
          </a:xfrm>
          <a:prstGeom prst="rect">
            <a:avLst/>
          </a:prstGeom>
        </p:spPr>
        <p:txBody>
          <a:bodyPr wrap="square">
            <a:spAutoFit/>
          </a:bodyPr>
          <a:lstStyle/>
          <a:p>
            <a:pPr algn="r" rtl="1">
              <a:spcBef>
                <a:spcPts val="400"/>
              </a:spcBef>
              <a:buFont typeface="Arial" pitchFamily="34" charset="0"/>
              <a:buChar char="•"/>
            </a:pPr>
            <a:r>
              <a:rPr lang="he-IL" sz="2400" dirty="0"/>
              <a:t>המדגם כלל </a:t>
            </a:r>
            <a:r>
              <a:rPr lang="he-IL" sz="2400" dirty="0">
                <a:solidFill>
                  <a:srgbClr val="CE32B0"/>
                </a:solidFill>
              </a:rPr>
              <a:t>231</a:t>
            </a:r>
            <a:r>
              <a:rPr lang="he-IL" sz="2400" dirty="0"/>
              <a:t> נבדקים, בעלי גילאים, רקע סוציו אקונומי </a:t>
            </a:r>
            <a:r>
              <a:rPr lang="he-IL" sz="2400" dirty="0" smtClean="0"/>
              <a:t>ודמוגרפי </a:t>
            </a:r>
            <a:r>
              <a:rPr lang="en-US" sz="2400" dirty="0" smtClean="0"/>
              <a:t/>
            </a:r>
            <a:br>
              <a:rPr lang="en-US" sz="2400" dirty="0" smtClean="0"/>
            </a:br>
            <a:r>
              <a:rPr lang="he-IL" sz="2400" dirty="0" smtClean="0"/>
              <a:t>שונה </a:t>
            </a:r>
            <a:r>
              <a:rPr lang="he-IL" sz="2400" dirty="0"/>
              <a:t>ומקצועות שונים ומגוונים. </a:t>
            </a:r>
          </a:p>
          <a:p>
            <a:pPr algn="r" rtl="1">
              <a:spcBef>
                <a:spcPts val="400"/>
              </a:spcBef>
              <a:buFont typeface="Arial" pitchFamily="34" charset="0"/>
              <a:buChar char="•"/>
            </a:pPr>
            <a:r>
              <a:rPr lang="he-IL" sz="2400" dirty="0" smtClean="0"/>
              <a:t>דרכי הפצה:</a:t>
            </a:r>
          </a:p>
          <a:p>
            <a:pPr lvl="1" algn="r" rtl="1">
              <a:spcBef>
                <a:spcPts val="400"/>
              </a:spcBef>
              <a:buFont typeface="Arial" pitchFamily="34" charset="0"/>
              <a:buChar char="•"/>
            </a:pPr>
            <a:r>
              <a:rPr lang="he-IL" sz="2400" dirty="0" smtClean="0"/>
              <a:t>דוא"ל </a:t>
            </a:r>
            <a:r>
              <a:rPr lang="he-IL" sz="2400" dirty="0" smtClean="0"/>
              <a:t>אישי לכל רשימת המכותבים.</a:t>
            </a:r>
          </a:p>
          <a:p>
            <a:pPr lvl="1" algn="r" rtl="1">
              <a:spcBef>
                <a:spcPts val="400"/>
              </a:spcBef>
              <a:buFont typeface="Arial" pitchFamily="34" charset="0"/>
              <a:buChar char="•"/>
            </a:pPr>
            <a:r>
              <a:rPr lang="he-IL" sz="2400" dirty="0" smtClean="0"/>
              <a:t>פרסום בחשבונות ה-</a:t>
            </a:r>
            <a:r>
              <a:rPr lang="en-US" sz="2400" dirty="0" smtClean="0"/>
              <a:t>LinkedIn</a:t>
            </a:r>
            <a:r>
              <a:rPr lang="he-IL" sz="2400" dirty="0" smtClean="0"/>
              <a:t>, </a:t>
            </a:r>
            <a:r>
              <a:rPr lang="en-US" sz="2400" dirty="0" smtClean="0"/>
              <a:t>Facebook, Google+</a:t>
            </a:r>
            <a:r>
              <a:rPr lang="he-IL" sz="2400" dirty="0" smtClean="0"/>
              <a:t>.</a:t>
            </a:r>
          </a:p>
          <a:p>
            <a:pPr lvl="1" algn="r" rtl="1">
              <a:spcBef>
                <a:spcPts val="400"/>
              </a:spcBef>
              <a:buFont typeface="Arial" pitchFamily="34" charset="0"/>
              <a:buChar char="•"/>
            </a:pPr>
            <a:r>
              <a:rPr lang="he-IL" sz="2400" dirty="0" smtClean="0"/>
              <a:t>פנייה לפורומים מקצועיים על מנת לוודא כמות ממלאים </a:t>
            </a:r>
            <a:r>
              <a:rPr lang="he-IL" sz="2400" dirty="0" smtClean="0"/>
              <a:t>המשתייכים </a:t>
            </a:r>
            <a:r>
              <a:rPr lang="he-IL" sz="2400" dirty="0" smtClean="0"/>
              <a:t>לאופי תעסוקתי מסוים. </a:t>
            </a:r>
          </a:p>
          <a:p>
            <a:pPr lvl="1" algn="r" rtl="1">
              <a:spcBef>
                <a:spcPts val="400"/>
              </a:spcBef>
              <a:buFont typeface="Arial" pitchFamily="34" charset="0"/>
              <a:buChar char="•"/>
            </a:pPr>
            <a:r>
              <a:rPr lang="he-IL" sz="2400" dirty="0" smtClean="0"/>
              <a:t>שליחה ישירה לחברים מתחומים/חברות ספציפיות, כגון, חברות </a:t>
            </a:r>
            <a:r>
              <a:rPr lang="en-US" sz="2400" dirty="0" smtClean="0"/>
              <a:t/>
            </a:r>
            <a:br>
              <a:rPr lang="en-US" sz="2400" dirty="0" smtClean="0"/>
            </a:br>
            <a:r>
              <a:rPr lang="he-IL" sz="2400" dirty="0" smtClean="0"/>
              <a:t>טכנולוגיות </a:t>
            </a:r>
            <a:r>
              <a:rPr lang="en-US" sz="2400" dirty="0" smtClean="0"/>
              <a:t>NESS</a:t>
            </a:r>
            <a:r>
              <a:rPr lang="he-IL" sz="2400" dirty="0" smtClean="0"/>
              <a:t>, </a:t>
            </a:r>
            <a:r>
              <a:rPr lang="en-US" sz="2400" dirty="0" smtClean="0"/>
              <a:t>SAP</a:t>
            </a:r>
            <a:r>
              <a:rPr lang="he-IL" sz="2400" dirty="0" smtClean="0"/>
              <a:t>, בית חולים וולפסון, חברת ביטוח הראל, בנק לאומי, אוניברסיטת בר-אילן. </a:t>
            </a:r>
          </a:p>
          <a:p>
            <a:pPr lvl="1" algn="r" rtl="1">
              <a:spcBef>
                <a:spcPts val="400"/>
              </a:spcBef>
              <a:buFont typeface="Arial" pitchFamily="34" charset="0"/>
              <a:buChar char="•"/>
            </a:pPr>
            <a:r>
              <a:rPr lang="he-IL" sz="2400" dirty="0" smtClean="0"/>
              <a:t>כל אחת מהפניות הכילה בקשת הפצה משנית לחבריהם של </a:t>
            </a:r>
            <a:r>
              <a:rPr lang="en-US" sz="2400" dirty="0" smtClean="0"/>
              <a:t/>
            </a:r>
            <a:br>
              <a:rPr lang="en-US" sz="2400" dirty="0" smtClean="0"/>
            </a:br>
            <a:r>
              <a:rPr lang="he-IL" sz="2400" dirty="0" smtClean="0"/>
              <a:t>הנמענים</a:t>
            </a:r>
            <a:r>
              <a:rPr lang="he-IL" sz="2400" dirty="0" smtClean="0"/>
              <a:t>. </a:t>
            </a:r>
            <a:endParaRPr lang="he-IL" sz="2400" dirty="0"/>
          </a:p>
        </p:txBody>
      </p:sp>
      <p:pic>
        <p:nvPicPr>
          <p:cNvPr id="4" name="Picture 2" descr="C:\maayan\research\people-holding-hand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9268" y="292222"/>
            <a:ext cx="2958716" cy="1336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1875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2716234" y="292222"/>
            <a:ext cx="6070608"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משתני המחקר</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1285852" y="1214422"/>
            <a:ext cx="6858048" cy="4144724"/>
          </a:xfrm>
          <a:prstGeom prst="rect">
            <a:avLst/>
          </a:prstGeom>
        </p:spPr>
        <p:txBody>
          <a:bodyPr wrap="square">
            <a:spAutoFit/>
          </a:bodyPr>
          <a:lstStyle/>
          <a:p>
            <a:pPr algn="r" rtl="1">
              <a:spcBef>
                <a:spcPts val="400"/>
              </a:spcBef>
            </a:pPr>
            <a:r>
              <a:rPr lang="he-IL" sz="2400" dirty="0" smtClean="0"/>
              <a:t>בוצע ניתוח סטטיסטי מתקדם על מנת לבחון את קיום </a:t>
            </a:r>
          </a:p>
          <a:p>
            <a:pPr algn="r" rtl="1">
              <a:spcBef>
                <a:spcPts val="400"/>
              </a:spcBef>
            </a:pPr>
            <a:r>
              <a:rPr lang="he-IL" sz="2400" dirty="0" smtClean="0"/>
              <a:t>השערות המחקר</a:t>
            </a:r>
            <a:r>
              <a:rPr lang="he-IL" sz="2400" dirty="0"/>
              <a:t> </a:t>
            </a:r>
            <a:r>
              <a:rPr lang="he-IL" sz="2400" dirty="0" smtClean="0"/>
              <a:t>עלפי המשתנים הבאים.</a:t>
            </a:r>
          </a:p>
          <a:p>
            <a:pPr algn="r" rtl="1">
              <a:spcBef>
                <a:spcPts val="400"/>
              </a:spcBef>
            </a:pPr>
            <a:r>
              <a:rPr lang="he-IL" sz="2400" dirty="0" smtClean="0"/>
              <a:t>משתנים בלתי תלויים:</a:t>
            </a:r>
          </a:p>
          <a:p>
            <a:pPr marL="457200" indent="-457200" algn="r" rtl="1">
              <a:spcBef>
                <a:spcPts val="400"/>
              </a:spcBef>
              <a:buAutoNum type="arabicPeriod"/>
            </a:pPr>
            <a:r>
              <a:rPr lang="he-IL" sz="2400" dirty="0" smtClean="0"/>
              <a:t>משתנים </a:t>
            </a:r>
            <a:r>
              <a:rPr lang="he-IL" sz="2400" dirty="0" smtClean="0">
                <a:solidFill>
                  <a:srgbClr val="CE32B0"/>
                </a:solidFill>
              </a:rPr>
              <a:t>דמוגרפיים</a:t>
            </a:r>
            <a:r>
              <a:rPr lang="he-IL" sz="2400" dirty="0" smtClean="0"/>
              <a:t> (כגון, גיל, רמת הכנסה, מגדר)</a:t>
            </a:r>
          </a:p>
          <a:p>
            <a:pPr marL="457200" indent="-457200" algn="r" rtl="1">
              <a:spcBef>
                <a:spcPts val="400"/>
              </a:spcBef>
              <a:buAutoNum type="arabicPeriod"/>
            </a:pPr>
            <a:r>
              <a:rPr lang="he-IL" sz="2400" dirty="0" smtClean="0"/>
              <a:t>משתנים </a:t>
            </a:r>
            <a:r>
              <a:rPr lang="he-IL" sz="2400" dirty="0" smtClean="0">
                <a:solidFill>
                  <a:srgbClr val="CE32B0"/>
                </a:solidFill>
              </a:rPr>
              <a:t>התנהגותיים</a:t>
            </a:r>
            <a:r>
              <a:rPr lang="he-IL" sz="2400" dirty="0" smtClean="0"/>
              <a:t> (הרגלי שימוש ברשת)</a:t>
            </a:r>
          </a:p>
          <a:p>
            <a:pPr marL="457200" indent="-457200" algn="r" rtl="1">
              <a:spcBef>
                <a:spcPts val="400"/>
              </a:spcBef>
              <a:buAutoNum type="arabicPeriod"/>
            </a:pPr>
            <a:r>
              <a:rPr lang="he-IL" sz="2400" dirty="0" smtClean="0"/>
              <a:t>משתנים </a:t>
            </a:r>
            <a:r>
              <a:rPr lang="he-IL" sz="2400" dirty="0" smtClean="0">
                <a:solidFill>
                  <a:srgbClr val="CE32B0"/>
                </a:solidFill>
              </a:rPr>
              <a:t>רגשיים</a:t>
            </a:r>
            <a:r>
              <a:rPr lang="he-IL" sz="2400" dirty="0" smtClean="0"/>
              <a:t> (כגון, יחס ללימודים ומקום העבודה)</a:t>
            </a:r>
          </a:p>
          <a:p>
            <a:pPr algn="r" rtl="1">
              <a:spcBef>
                <a:spcPts val="400"/>
              </a:spcBef>
            </a:pPr>
            <a:r>
              <a:rPr lang="he-IL" sz="2400" dirty="0" smtClean="0"/>
              <a:t>משתנים תלויים: </a:t>
            </a:r>
          </a:p>
          <a:p>
            <a:pPr algn="r" rtl="1">
              <a:spcBef>
                <a:spcPts val="400"/>
              </a:spcBef>
            </a:pPr>
            <a:r>
              <a:rPr lang="he-IL" sz="2400" dirty="0" smtClean="0"/>
              <a:t>4. </a:t>
            </a:r>
            <a:r>
              <a:rPr lang="he-IL" sz="2400" dirty="0" smtClean="0">
                <a:solidFill>
                  <a:srgbClr val="00B0F0"/>
                </a:solidFill>
              </a:rPr>
              <a:t>תפיסת אפקטיביות של הרשת</a:t>
            </a:r>
            <a:r>
              <a:rPr lang="en-US" sz="2400" dirty="0" smtClean="0"/>
              <a:t/>
            </a:r>
            <a:br>
              <a:rPr lang="en-US" sz="2400" dirty="0" smtClean="0"/>
            </a:br>
            <a:r>
              <a:rPr lang="he-IL" sz="2400" dirty="0" smtClean="0"/>
              <a:t>5</a:t>
            </a:r>
            <a:r>
              <a:rPr lang="he-IL" sz="2400" dirty="0" smtClean="0">
                <a:solidFill>
                  <a:srgbClr val="00B0F0"/>
                </a:solidFill>
              </a:rPr>
              <a:t>. עזרה בפועל של הרשת במציאת עבודה</a:t>
            </a:r>
            <a:r>
              <a:rPr lang="en-US" sz="2400" dirty="0" smtClean="0">
                <a:solidFill>
                  <a:srgbClr val="00B0F0"/>
                </a:solidFill>
              </a:rPr>
              <a:t/>
            </a:r>
            <a:br>
              <a:rPr lang="en-US" sz="2400" dirty="0" smtClean="0">
                <a:solidFill>
                  <a:srgbClr val="00B0F0"/>
                </a:solidFill>
              </a:rPr>
            </a:br>
            <a:r>
              <a:rPr lang="he-IL" sz="2400" dirty="0" smtClean="0"/>
              <a:t>6</a:t>
            </a:r>
            <a:r>
              <a:rPr lang="he-IL" sz="2400" dirty="0" smtClean="0">
                <a:solidFill>
                  <a:srgbClr val="00B0F0"/>
                </a:solidFill>
              </a:rPr>
              <a:t>. מידת חשיפת המידע המקצועי</a:t>
            </a:r>
          </a:p>
        </p:txBody>
      </p:sp>
    </p:spTree>
    <p:extLst>
      <p:ext uri="{BB962C8B-B14F-4D97-AF65-F5344CB8AC3E}">
        <p14:creationId xmlns:p14="http://schemas.microsoft.com/office/powerpoint/2010/main" val="30761905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714348" y="2428868"/>
            <a:ext cx="8001056" cy="1015663"/>
          </a:xfrm>
          <a:prstGeom prst="rect">
            <a:avLst/>
          </a:prstGeom>
          <a:noFill/>
          <a:ln w="9525">
            <a:noFill/>
            <a:miter lim="800000"/>
            <a:headEnd/>
            <a:tailEnd/>
          </a:ln>
        </p:spPr>
        <p:txBody>
          <a:bodyPr wrap="square">
            <a:spAutoFit/>
          </a:bodyPr>
          <a:lstStyle/>
          <a:p>
            <a:pPr algn="r" rtl="1"/>
            <a:r>
              <a:rPr lang="he-IL" altLang="ko-KR" sz="6000" dirty="0" smtClean="0">
                <a:solidFill>
                  <a:schemeClr val="accent3">
                    <a:lumMod val="75000"/>
                  </a:schemeClr>
                </a:solidFill>
                <a:latin typeface="Arial Black" pitchFamily="34" charset="0"/>
                <a:ea typeface="맑은 고딕" pitchFamily="50" charset="-127"/>
              </a:rPr>
              <a:t>ממצאים</a:t>
            </a:r>
            <a:endParaRPr lang="en-US" altLang="ko-KR" sz="6000" dirty="0" smtClean="0">
              <a:solidFill>
                <a:schemeClr val="accent3">
                  <a:lumMod val="75000"/>
                </a:schemeClr>
              </a:solidFill>
              <a:latin typeface="Arial Black" pitchFamily="34" charset="0"/>
              <a:ea typeface="맑은 고딕" pitchFamily="50" charset="-127"/>
            </a:endParaRPr>
          </a:p>
        </p:txBody>
      </p:sp>
      <p:pic>
        <p:nvPicPr>
          <p:cNvPr id="25606" name="Picture 6" descr="https://encrypted-tbn0.gstatic.com/images?q=tbn:ANd9GcTmDoG_2JEk3C0iio-YoCLHoX-bJne1WXoM2Ng9k_e7MuJ_3A2i"/>
          <p:cNvPicPr>
            <a:picLocks noChangeAspect="1" noChangeArrowheads="1"/>
          </p:cNvPicPr>
          <p:nvPr/>
        </p:nvPicPr>
        <p:blipFill>
          <a:blip r:embed="rId3"/>
          <a:srcRect/>
          <a:stretch>
            <a:fillRect/>
          </a:stretch>
        </p:blipFill>
        <p:spPr bwMode="auto">
          <a:xfrm rot="369549">
            <a:off x="857224" y="4143380"/>
            <a:ext cx="2143125" cy="2143125"/>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1680" y="980728"/>
            <a:ext cx="6192687"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3688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9632" y="695324"/>
            <a:ext cx="7200800" cy="5830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33980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539552" y="276126"/>
            <a:ext cx="8102792" cy="584775"/>
          </a:xfrm>
          <a:prstGeom prst="rect">
            <a:avLst/>
          </a:prstGeom>
          <a:noFill/>
          <a:ln w="9525">
            <a:noFill/>
            <a:miter lim="800000"/>
            <a:headEnd/>
            <a:tailEnd/>
          </a:ln>
        </p:spPr>
        <p:txBody>
          <a:bodyPr wrap="square">
            <a:spAutoFit/>
          </a:bodyPr>
          <a:lstStyle/>
          <a:p>
            <a:pPr marL="457200" lvl="0" indent="-457200" algn="r" rtl="1"/>
            <a:r>
              <a:rPr lang="he-IL" sz="3200" dirty="0">
                <a:solidFill>
                  <a:srgbClr val="339933"/>
                </a:solidFill>
              </a:rPr>
              <a:t>הבדלים </a:t>
            </a:r>
            <a:r>
              <a:rPr lang="he-IL" sz="3200" dirty="0" smtClean="0">
                <a:solidFill>
                  <a:srgbClr val="339933"/>
                </a:solidFill>
              </a:rPr>
              <a:t>בין הרשתות ברמות הפופולאריות והשימוש</a:t>
            </a:r>
            <a:endParaRPr lang="he-IL" sz="3200" dirty="0">
              <a:solidFill>
                <a:srgbClr val="339933"/>
              </a:solidFill>
            </a:endParaRPr>
          </a:p>
        </p:txBody>
      </p:sp>
      <p:sp>
        <p:nvSpPr>
          <p:cNvPr id="6" name="מלבן 5"/>
          <p:cNvSpPr/>
          <p:nvPr/>
        </p:nvSpPr>
        <p:spPr>
          <a:xfrm>
            <a:off x="755576" y="1340768"/>
            <a:ext cx="7886768" cy="1292662"/>
          </a:xfrm>
          <a:prstGeom prst="rect">
            <a:avLst/>
          </a:prstGeom>
        </p:spPr>
        <p:txBody>
          <a:bodyPr wrap="square">
            <a:spAutoFit/>
          </a:bodyPr>
          <a:lstStyle/>
          <a:p>
            <a:pPr algn="r" rtl="1"/>
            <a:r>
              <a:rPr lang="he-IL" sz="2000" dirty="0" smtClean="0"/>
              <a:t>בעלי כרטיס ברשת:            </a:t>
            </a:r>
            <a:r>
              <a:rPr lang="he-IL" sz="2000" u="sng" dirty="0" err="1" smtClean="0"/>
              <a:t>בפייסבוק</a:t>
            </a:r>
            <a:r>
              <a:rPr lang="he-IL" sz="2000" dirty="0" smtClean="0"/>
              <a:t> </a:t>
            </a:r>
            <a:r>
              <a:rPr lang="he-IL" sz="2000" dirty="0"/>
              <a:t>– </a:t>
            </a:r>
            <a:r>
              <a:rPr lang="he-IL" sz="2000" dirty="0" smtClean="0">
                <a:solidFill>
                  <a:srgbClr val="CE32B0"/>
                </a:solidFill>
              </a:rPr>
              <a:t>97.3%</a:t>
            </a:r>
            <a:r>
              <a:rPr lang="he-IL" sz="2000" dirty="0" smtClean="0"/>
              <a:t>, </a:t>
            </a:r>
            <a:r>
              <a:rPr lang="he-IL" sz="2000" u="sng" dirty="0" err="1" smtClean="0"/>
              <a:t>לינקדאי</a:t>
            </a:r>
            <a:r>
              <a:rPr lang="he-IL" sz="2000" dirty="0" err="1" smtClean="0"/>
              <a:t>ן</a:t>
            </a:r>
            <a:r>
              <a:rPr lang="he-IL" sz="2000" dirty="0" smtClean="0"/>
              <a:t> – </a:t>
            </a:r>
            <a:r>
              <a:rPr lang="he-IL" sz="2000" dirty="0" smtClean="0">
                <a:solidFill>
                  <a:srgbClr val="CE32B0"/>
                </a:solidFill>
              </a:rPr>
              <a:t>56.8</a:t>
            </a:r>
            <a:r>
              <a:rPr lang="he-IL" sz="2000" dirty="0" smtClean="0">
                <a:solidFill>
                  <a:srgbClr val="CE32B0"/>
                </a:solidFill>
              </a:rPr>
              <a:t>% </a:t>
            </a:r>
            <a:r>
              <a:rPr lang="he-IL" sz="2000" dirty="0" smtClean="0"/>
              <a:t>מהמדגם.</a:t>
            </a:r>
            <a:endParaRPr lang="he-IL" sz="2000" dirty="0" smtClean="0">
              <a:solidFill>
                <a:srgbClr val="CE32B0"/>
              </a:solidFill>
            </a:endParaRPr>
          </a:p>
          <a:p>
            <a:pPr algn="r" rtl="1"/>
            <a:endParaRPr lang="he-IL" sz="2000" dirty="0" smtClean="0"/>
          </a:p>
          <a:p>
            <a:pPr algn="r" rtl="1"/>
            <a:r>
              <a:rPr lang="he-IL" sz="2000" dirty="0" smtClean="0"/>
              <a:t>שעות גלישה ביום </a:t>
            </a:r>
            <a:r>
              <a:rPr lang="he-IL" sz="2000" dirty="0" smtClean="0"/>
              <a:t>בממוצע: </a:t>
            </a:r>
            <a:r>
              <a:rPr lang="he-IL" sz="2000" u="sng" dirty="0" err="1" smtClean="0"/>
              <a:t>בפייסבוק</a:t>
            </a:r>
            <a:r>
              <a:rPr lang="he-IL" sz="2000" dirty="0" smtClean="0"/>
              <a:t> </a:t>
            </a:r>
            <a:r>
              <a:rPr lang="he-IL" sz="2000" dirty="0"/>
              <a:t>– </a:t>
            </a:r>
            <a:r>
              <a:rPr lang="he-IL" sz="2000" dirty="0" smtClean="0">
                <a:solidFill>
                  <a:srgbClr val="CE32B0"/>
                </a:solidFill>
              </a:rPr>
              <a:t>שעה </a:t>
            </a:r>
            <a:r>
              <a:rPr lang="he-IL" sz="2000" dirty="0" smtClean="0">
                <a:solidFill>
                  <a:srgbClr val="CE32B0"/>
                </a:solidFill>
              </a:rPr>
              <a:t>וחצי</a:t>
            </a:r>
            <a:r>
              <a:rPr lang="he-IL" sz="2000" dirty="0" smtClean="0"/>
              <a:t>, </a:t>
            </a:r>
            <a:r>
              <a:rPr lang="he-IL" sz="2000" u="sng" dirty="0" err="1" smtClean="0"/>
              <a:t>בלינקדאין</a:t>
            </a:r>
            <a:r>
              <a:rPr lang="he-IL" sz="2000" dirty="0" smtClean="0"/>
              <a:t> – </a:t>
            </a:r>
            <a:r>
              <a:rPr lang="he-IL" sz="2000" dirty="0" smtClean="0">
                <a:solidFill>
                  <a:srgbClr val="CE32B0"/>
                </a:solidFill>
              </a:rPr>
              <a:t>עשר דקות</a:t>
            </a:r>
            <a:r>
              <a:rPr lang="he-IL" sz="2000" dirty="0" smtClean="0"/>
              <a:t>.</a:t>
            </a:r>
          </a:p>
          <a:p>
            <a:pPr algn="r" rtl="1"/>
            <a:r>
              <a:rPr lang="he-IL" dirty="0" smtClean="0"/>
              <a:t> </a:t>
            </a:r>
          </a:p>
        </p:txBody>
      </p:sp>
      <p:graphicFrame>
        <p:nvGraphicFramePr>
          <p:cNvPr id="7" name="תרשים 6"/>
          <p:cNvGraphicFramePr>
            <a:graphicFrameLocks/>
          </p:cNvGraphicFramePr>
          <p:nvPr>
            <p:extLst>
              <p:ext uri="{D42A27DB-BD31-4B8C-83A1-F6EECF244321}">
                <p14:modId xmlns:p14="http://schemas.microsoft.com/office/powerpoint/2010/main" val="3055235685"/>
              </p:ext>
            </p:extLst>
          </p:nvPr>
        </p:nvGraphicFramePr>
        <p:xfrm>
          <a:off x="1772816" y="2541097"/>
          <a:ext cx="5974556" cy="338782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תמונה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9" y="1916832"/>
            <a:ext cx="6192688" cy="3312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מלבן 3"/>
          <p:cNvSpPr/>
          <p:nvPr/>
        </p:nvSpPr>
        <p:spPr>
          <a:xfrm>
            <a:off x="1115616" y="404664"/>
            <a:ext cx="7704856" cy="954107"/>
          </a:xfrm>
          <a:prstGeom prst="rect">
            <a:avLst/>
          </a:prstGeom>
        </p:spPr>
        <p:txBody>
          <a:bodyPr wrap="square">
            <a:spAutoFit/>
          </a:bodyPr>
          <a:lstStyle/>
          <a:p>
            <a:pPr algn="r"/>
            <a:r>
              <a:rPr lang="he-IL" sz="2800" b="1" dirty="0">
                <a:solidFill>
                  <a:schemeClr val="accent3">
                    <a:lumMod val="75000"/>
                  </a:schemeClr>
                </a:solidFill>
              </a:rPr>
              <a:t>תפיסת </a:t>
            </a:r>
            <a:r>
              <a:rPr lang="he-IL" sz="2800" b="1" dirty="0" smtClean="0">
                <a:solidFill>
                  <a:schemeClr val="accent3">
                    <a:lumMod val="75000"/>
                  </a:schemeClr>
                </a:solidFill>
              </a:rPr>
              <a:t>הרשתות החברתיות באופן כללי כאפקטיביות </a:t>
            </a:r>
            <a:r>
              <a:rPr lang="he-IL" sz="2800" b="1" dirty="0">
                <a:solidFill>
                  <a:schemeClr val="accent3">
                    <a:lumMod val="75000"/>
                  </a:schemeClr>
                </a:solidFill>
              </a:rPr>
              <a:t>בתהליך חיפוש עבודה</a:t>
            </a:r>
            <a:endParaRPr lang="he-IL" sz="2800" dirty="0">
              <a:solidFill>
                <a:schemeClr val="accent3">
                  <a:lumMod val="75000"/>
                </a:schemeClr>
              </a:solidFill>
            </a:endParaRPr>
          </a:p>
        </p:txBody>
      </p:sp>
      <p:sp>
        <p:nvSpPr>
          <p:cNvPr id="5" name="מלבן 4"/>
          <p:cNvSpPr/>
          <p:nvPr/>
        </p:nvSpPr>
        <p:spPr>
          <a:xfrm>
            <a:off x="2408312" y="5229200"/>
            <a:ext cx="5476056" cy="923330"/>
          </a:xfrm>
          <a:prstGeom prst="rect">
            <a:avLst/>
          </a:prstGeom>
        </p:spPr>
        <p:txBody>
          <a:bodyPr wrap="square">
            <a:spAutoFit/>
          </a:bodyPr>
          <a:lstStyle/>
          <a:p>
            <a:pPr algn="r" rtl="1"/>
            <a:r>
              <a:rPr lang="he-IL" dirty="0"/>
              <a:t>מרבית הנבדקים (</a:t>
            </a:r>
            <a:r>
              <a:rPr lang="he-IL" dirty="0">
                <a:solidFill>
                  <a:srgbClr val="CE32B0"/>
                </a:solidFill>
              </a:rPr>
              <a:t>כ-75%</a:t>
            </a:r>
            <a:r>
              <a:rPr lang="he-IL" dirty="0"/>
              <a:t>) מדווחים שלדעתם רשת חברתית </a:t>
            </a:r>
            <a:r>
              <a:rPr lang="he-IL" dirty="0" smtClean="0"/>
              <a:t>היא אפקטיבית </a:t>
            </a:r>
            <a:r>
              <a:rPr lang="he-IL" dirty="0"/>
              <a:t>במידה משמעותית </a:t>
            </a:r>
            <a:r>
              <a:rPr lang="he-IL" dirty="0" smtClean="0"/>
              <a:t>בתהליך </a:t>
            </a:r>
            <a:r>
              <a:rPr lang="he-IL" dirty="0"/>
              <a:t>חיפוש עבודה.</a:t>
            </a:r>
          </a:p>
          <a:p>
            <a:pPr algn="r" rtl="1"/>
            <a:endParaRPr lang="he-IL" dirty="0"/>
          </a:p>
        </p:txBody>
      </p:sp>
    </p:spTree>
    <p:extLst>
      <p:ext uri="{BB962C8B-B14F-4D97-AF65-F5344CB8AC3E}">
        <p14:creationId xmlns:p14="http://schemas.microsoft.com/office/powerpoint/2010/main" val="6871285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2571736" y="357167"/>
            <a:ext cx="6070608" cy="1938992"/>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תפיסת אפקטיביות של הרשת במציאת עבודה</a:t>
            </a:r>
          </a:p>
          <a:p>
            <a:pPr algn="r" rtl="1"/>
            <a:endParaRPr lang="en-US" altLang="ko-KR" sz="4000" dirty="0" smtClean="0">
              <a:solidFill>
                <a:schemeClr val="accent3">
                  <a:lumMod val="75000"/>
                </a:schemeClr>
              </a:solidFill>
              <a:latin typeface="Arial Black" pitchFamily="34" charset="0"/>
              <a:ea typeface="맑은 고딕" pitchFamily="50" charset="-127"/>
            </a:endParaRPr>
          </a:p>
        </p:txBody>
      </p:sp>
      <p:sp>
        <p:nvSpPr>
          <p:cNvPr id="6" name="מלבן 5"/>
          <p:cNvSpPr/>
          <p:nvPr/>
        </p:nvSpPr>
        <p:spPr>
          <a:xfrm>
            <a:off x="755576" y="4149080"/>
            <a:ext cx="7886768" cy="1200329"/>
          </a:xfrm>
          <a:prstGeom prst="rect">
            <a:avLst/>
          </a:prstGeom>
        </p:spPr>
        <p:txBody>
          <a:bodyPr wrap="square">
            <a:spAutoFit/>
          </a:bodyPr>
          <a:lstStyle/>
          <a:p>
            <a:pPr algn="r" rtl="1"/>
            <a:r>
              <a:rPr lang="he-IL" dirty="0" smtClean="0">
                <a:solidFill>
                  <a:srgbClr val="CE32B0"/>
                </a:solidFill>
              </a:rPr>
              <a:t>58%    </a:t>
            </a:r>
            <a:r>
              <a:rPr lang="he-IL" dirty="0" smtClean="0"/>
              <a:t>מהמדגם המלא תופסים את </a:t>
            </a:r>
            <a:r>
              <a:rPr lang="he-IL" dirty="0" err="1" smtClean="0"/>
              <a:t>לינקדאין</a:t>
            </a:r>
            <a:r>
              <a:rPr lang="he-IL" dirty="0" smtClean="0"/>
              <a:t> כאפקטיבית ביותר</a:t>
            </a:r>
          </a:p>
          <a:p>
            <a:pPr algn="r" rtl="1"/>
            <a:r>
              <a:rPr lang="he-IL" dirty="0">
                <a:solidFill>
                  <a:srgbClr val="CE32B0"/>
                </a:solidFill>
              </a:rPr>
              <a:t>83.7</a:t>
            </a:r>
            <a:r>
              <a:rPr lang="he-IL" dirty="0" smtClean="0">
                <a:solidFill>
                  <a:srgbClr val="CE32B0"/>
                </a:solidFill>
              </a:rPr>
              <a:t>%</a:t>
            </a:r>
            <a:r>
              <a:rPr lang="he-IL" dirty="0" smtClean="0"/>
              <a:t> מבעלי כרטיס בשתי הרשתות בו-זמנית תופסים את </a:t>
            </a:r>
            <a:r>
              <a:rPr lang="he-IL" dirty="0" err="1" smtClean="0"/>
              <a:t>לינקדאין</a:t>
            </a:r>
            <a:r>
              <a:rPr lang="he-IL" dirty="0" smtClean="0"/>
              <a:t> כאפקטיבית ביותר</a:t>
            </a:r>
          </a:p>
          <a:p>
            <a:pPr algn="r" rtl="1"/>
            <a:r>
              <a:rPr lang="he-IL" dirty="0">
                <a:solidFill>
                  <a:srgbClr val="CE32B0"/>
                </a:solidFill>
              </a:rPr>
              <a:t>66.2%</a:t>
            </a:r>
            <a:r>
              <a:rPr lang="he-IL" dirty="0"/>
              <a:t> </a:t>
            </a:r>
            <a:r>
              <a:rPr lang="he-IL" dirty="0" smtClean="0"/>
              <a:t>מבעלי כרטיס ברשת </a:t>
            </a:r>
            <a:r>
              <a:rPr lang="he-IL" dirty="0" err="1" smtClean="0"/>
              <a:t>פייסבוק</a:t>
            </a:r>
            <a:r>
              <a:rPr lang="he-IL" dirty="0" smtClean="0"/>
              <a:t> בלבד תופסים דווקא את רשת </a:t>
            </a:r>
            <a:r>
              <a:rPr lang="he-IL" dirty="0" err="1" smtClean="0"/>
              <a:t>פייסבוק</a:t>
            </a:r>
            <a:r>
              <a:rPr lang="he-IL" dirty="0" smtClean="0"/>
              <a:t> כאפקטיבית ביותר. </a:t>
            </a:r>
            <a:endParaRPr lang="he-IL" dirty="0"/>
          </a:p>
        </p:txBody>
      </p:sp>
      <p:graphicFrame>
        <p:nvGraphicFramePr>
          <p:cNvPr id="4" name="תרשים 3"/>
          <p:cNvGraphicFramePr>
            <a:graphicFrameLocks/>
          </p:cNvGraphicFramePr>
          <p:nvPr>
            <p:extLst>
              <p:ext uri="{D42A27DB-BD31-4B8C-83A1-F6EECF244321}">
                <p14:modId xmlns:p14="http://schemas.microsoft.com/office/powerpoint/2010/main" val="3485666317"/>
              </p:ext>
            </p:extLst>
          </p:nvPr>
        </p:nvGraphicFramePr>
        <p:xfrm>
          <a:off x="2571736" y="1285860"/>
          <a:ext cx="4880584"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971600" y="292222"/>
            <a:ext cx="7815242"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רשתות חברתיות</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1357290" y="1615661"/>
            <a:ext cx="6858048" cy="3785652"/>
          </a:xfrm>
          <a:prstGeom prst="rect">
            <a:avLst/>
          </a:prstGeom>
        </p:spPr>
        <p:txBody>
          <a:bodyPr wrap="square">
            <a:spAutoFit/>
          </a:bodyPr>
          <a:lstStyle/>
          <a:p>
            <a:pPr marL="342900" indent="-342900" algn="r" rtl="1">
              <a:buFont typeface="Arial" panose="020B0604020202020204" pitchFamily="34" charset="0"/>
              <a:buChar char="•"/>
            </a:pPr>
            <a:r>
              <a:rPr lang="he-IL" sz="2400" dirty="0" smtClean="0"/>
              <a:t>פרסום עצמי תוך חשיפת מידע אישי</a:t>
            </a:r>
          </a:p>
          <a:p>
            <a:pPr marL="342900" indent="-342900" algn="r" rtl="1">
              <a:buFont typeface="Arial" panose="020B0604020202020204" pitchFamily="34" charset="0"/>
              <a:buChar char="•"/>
            </a:pPr>
            <a:endParaRPr lang="he-IL" sz="2400" dirty="0"/>
          </a:p>
          <a:p>
            <a:pPr marL="342900" indent="-342900" algn="r" rtl="1">
              <a:buFont typeface="Arial" panose="020B0604020202020204" pitchFamily="34" charset="0"/>
              <a:buChar char="•"/>
            </a:pPr>
            <a:endParaRPr lang="he-IL" sz="2400" dirty="0" smtClean="0"/>
          </a:p>
          <a:p>
            <a:pPr marL="342900" indent="-342900" algn="r" rtl="1">
              <a:buFont typeface="Arial" panose="020B0604020202020204" pitchFamily="34" charset="0"/>
              <a:buChar char="•"/>
            </a:pPr>
            <a:endParaRPr lang="he-IL" sz="2400" dirty="0"/>
          </a:p>
          <a:p>
            <a:pPr marL="342900" indent="-342900" algn="r" rtl="1">
              <a:buFont typeface="Arial" panose="020B0604020202020204" pitchFamily="34" charset="0"/>
              <a:buChar char="•"/>
            </a:pPr>
            <a:endParaRPr lang="he-IL" sz="2400" dirty="0" smtClean="0"/>
          </a:p>
          <a:p>
            <a:pPr marL="342900" indent="-342900" algn="r" rtl="1">
              <a:buFont typeface="Arial" panose="020B0604020202020204" pitchFamily="34" charset="0"/>
              <a:buChar char="•"/>
            </a:pPr>
            <a:endParaRPr lang="he-IL" sz="2400" dirty="0"/>
          </a:p>
          <a:p>
            <a:pPr marL="342900" indent="-342900" algn="r" rtl="1">
              <a:buFont typeface="Arial" panose="020B0604020202020204" pitchFamily="34" charset="0"/>
              <a:buChar char="•"/>
            </a:pPr>
            <a:endParaRPr lang="he-IL" sz="2400" dirty="0" smtClean="0"/>
          </a:p>
          <a:p>
            <a:pPr marL="342900" indent="-342900" algn="r" rtl="1">
              <a:buFont typeface="Arial" panose="020B0604020202020204" pitchFamily="34" charset="0"/>
              <a:buChar char="•"/>
            </a:pPr>
            <a:endParaRPr lang="he-IL" sz="2400" dirty="0" smtClean="0"/>
          </a:p>
          <a:p>
            <a:pPr marL="342900" indent="-342900" algn="r" rtl="1">
              <a:buFont typeface="Arial" panose="020B0604020202020204" pitchFamily="34" charset="0"/>
              <a:buChar char="•"/>
            </a:pPr>
            <a:r>
              <a:rPr lang="he-IL" sz="2400" dirty="0" smtClean="0"/>
              <a:t>יצירה ושמירה על קשרים חברתיים</a:t>
            </a:r>
          </a:p>
          <a:p>
            <a:pPr algn="r" rtl="1"/>
            <a:endParaRPr lang="he-IL" sz="2400" dirty="0"/>
          </a:p>
        </p:txBody>
      </p:sp>
      <p:sp>
        <p:nvSpPr>
          <p:cNvPr id="2" name="אליפסה 1"/>
          <p:cNvSpPr/>
          <p:nvPr/>
        </p:nvSpPr>
        <p:spPr>
          <a:xfrm>
            <a:off x="395536" y="3261502"/>
            <a:ext cx="1033264" cy="914400"/>
          </a:xfrm>
          <a:prstGeom prst="ellipse">
            <a:avLst/>
          </a:prstGeom>
          <a:solidFill>
            <a:schemeClr val="accent1">
              <a:alpha val="28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גיל</a:t>
            </a:r>
            <a:endParaRPr lang="he-IL" b="1" dirty="0">
              <a:solidFill>
                <a:schemeClr val="tx1"/>
              </a:solidFill>
            </a:endParaRPr>
          </a:p>
        </p:txBody>
      </p:sp>
      <p:sp>
        <p:nvSpPr>
          <p:cNvPr id="6" name="אליפסה 5"/>
          <p:cNvSpPr/>
          <p:nvPr/>
        </p:nvSpPr>
        <p:spPr>
          <a:xfrm>
            <a:off x="1475656" y="2492896"/>
            <a:ext cx="1008112" cy="914400"/>
          </a:xfrm>
          <a:prstGeom prst="ellipse">
            <a:avLst/>
          </a:prstGeom>
          <a:solidFill>
            <a:srgbClr val="7030A0">
              <a:alpha val="28000"/>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מגדר</a:t>
            </a:r>
            <a:endParaRPr lang="he-IL" b="1" dirty="0">
              <a:solidFill>
                <a:schemeClr val="tx1"/>
              </a:solidFill>
            </a:endParaRPr>
          </a:p>
        </p:txBody>
      </p:sp>
      <p:sp>
        <p:nvSpPr>
          <p:cNvPr id="7" name="אליפסה 6"/>
          <p:cNvSpPr/>
          <p:nvPr/>
        </p:nvSpPr>
        <p:spPr>
          <a:xfrm>
            <a:off x="2483768" y="3051287"/>
            <a:ext cx="1656184" cy="914400"/>
          </a:xfrm>
          <a:prstGeom prst="ellipse">
            <a:avLst/>
          </a:prstGeom>
          <a:solidFill>
            <a:srgbClr val="92D050">
              <a:alpha val="28000"/>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מצב </a:t>
            </a:r>
            <a:r>
              <a:rPr lang="en-US" b="1" dirty="0" smtClean="0">
                <a:solidFill>
                  <a:schemeClr val="tx1"/>
                </a:solidFill>
              </a:rPr>
              <a:t/>
            </a:r>
            <a:br>
              <a:rPr lang="en-US" b="1" dirty="0" smtClean="0">
                <a:solidFill>
                  <a:schemeClr val="tx1"/>
                </a:solidFill>
              </a:rPr>
            </a:br>
            <a:r>
              <a:rPr lang="he-IL" b="1" dirty="0" smtClean="0">
                <a:solidFill>
                  <a:schemeClr val="tx1"/>
                </a:solidFill>
              </a:rPr>
              <a:t>משפחתי</a:t>
            </a:r>
            <a:endParaRPr lang="he-IL" b="1" dirty="0">
              <a:solidFill>
                <a:schemeClr val="tx1"/>
              </a:solidFill>
            </a:endParaRPr>
          </a:p>
        </p:txBody>
      </p:sp>
      <p:sp>
        <p:nvSpPr>
          <p:cNvPr id="8" name="אליפסה 7"/>
          <p:cNvSpPr/>
          <p:nvPr/>
        </p:nvSpPr>
        <p:spPr>
          <a:xfrm>
            <a:off x="3988648" y="2457745"/>
            <a:ext cx="1231424" cy="914400"/>
          </a:xfrm>
          <a:prstGeom prst="ellipse">
            <a:avLst/>
          </a:prstGeom>
          <a:solidFill>
            <a:srgbClr val="FFFF00">
              <a:alpha val="28000"/>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מקום</a:t>
            </a:r>
          </a:p>
          <a:p>
            <a:pPr algn="ctr"/>
            <a:r>
              <a:rPr lang="he-IL" b="1" dirty="0" smtClean="0">
                <a:solidFill>
                  <a:schemeClr val="tx1"/>
                </a:solidFill>
              </a:rPr>
              <a:t>מגורים</a:t>
            </a:r>
            <a:endParaRPr lang="he-IL" b="1" dirty="0">
              <a:solidFill>
                <a:schemeClr val="tx1"/>
              </a:solidFill>
            </a:endParaRPr>
          </a:p>
        </p:txBody>
      </p:sp>
      <p:sp>
        <p:nvSpPr>
          <p:cNvPr id="10" name="אליפסה 9"/>
          <p:cNvSpPr/>
          <p:nvPr/>
        </p:nvSpPr>
        <p:spPr>
          <a:xfrm>
            <a:off x="5340740" y="3097453"/>
            <a:ext cx="1175476" cy="914400"/>
          </a:xfrm>
          <a:prstGeom prst="ellipse">
            <a:avLst/>
          </a:prstGeom>
          <a:solidFill>
            <a:srgbClr val="FF0000">
              <a:alpha val="28000"/>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מקום עבודה</a:t>
            </a:r>
            <a:endParaRPr lang="he-IL" b="1" dirty="0">
              <a:solidFill>
                <a:schemeClr val="tx1"/>
              </a:solidFill>
            </a:endParaRPr>
          </a:p>
        </p:txBody>
      </p:sp>
      <p:sp>
        <p:nvSpPr>
          <p:cNvPr id="11" name="אליפסה 10"/>
          <p:cNvSpPr/>
          <p:nvPr/>
        </p:nvSpPr>
        <p:spPr>
          <a:xfrm>
            <a:off x="6948264" y="2804302"/>
            <a:ext cx="1267074" cy="914400"/>
          </a:xfrm>
          <a:prstGeom prst="ellipse">
            <a:avLst/>
          </a:prstGeom>
          <a:solidFill>
            <a:srgbClr val="FFC000">
              <a:alpha val="28000"/>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תואר</a:t>
            </a:r>
            <a:endParaRPr lang="he-IL" b="1" dirty="0">
              <a:solidFill>
                <a:schemeClr val="tx1"/>
              </a:solidFill>
            </a:endParaRPr>
          </a:p>
        </p:txBody>
      </p:sp>
      <p:sp>
        <p:nvSpPr>
          <p:cNvPr id="12" name="אליפסה 11"/>
          <p:cNvSpPr/>
          <p:nvPr/>
        </p:nvSpPr>
        <p:spPr>
          <a:xfrm>
            <a:off x="1406296" y="4160804"/>
            <a:ext cx="1437511" cy="914400"/>
          </a:xfrm>
          <a:prstGeom prst="ellipse">
            <a:avLst/>
          </a:prstGeom>
          <a:solidFill>
            <a:srgbClr val="CE32B0">
              <a:alpha val="27843"/>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תחביבים</a:t>
            </a:r>
            <a:endParaRPr lang="he-IL" b="1" dirty="0">
              <a:solidFill>
                <a:schemeClr val="tx1"/>
              </a:solidFill>
            </a:endParaRPr>
          </a:p>
        </p:txBody>
      </p:sp>
      <p:pic>
        <p:nvPicPr>
          <p:cNvPr id="2050" name="Picture 2" descr="C:\maayan\research\Children-holding-hands-vector-material-0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9952" y="5157192"/>
            <a:ext cx="2952328" cy="12961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80">
                                          <p:stCondLst>
                                            <p:cond delay="0"/>
                                          </p:stCondLst>
                                        </p:cTn>
                                        <p:tgtEl>
                                          <p:spTgt spid="7"/>
                                        </p:tgtEl>
                                      </p:cBhvr>
                                    </p:animEffect>
                                    <p:anim calcmode="lin" valueType="num">
                                      <p:cBhvr>
                                        <p:cTn id="4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9" dur="26">
                                          <p:stCondLst>
                                            <p:cond delay="650"/>
                                          </p:stCondLst>
                                        </p:cTn>
                                        <p:tgtEl>
                                          <p:spTgt spid="7"/>
                                        </p:tgtEl>
                                      </p:cBhvr>
                                      <p:to x="100000" y="60000"/>
                                    </p:animScale>
                                    <p:animScale>
                                      <p:cBhvr>
                                        <p:cTn id="50" dur="166" decel="50000">
                                          <p:stCondLst>
                                            <p:cond delay="676"/>
                                          </p:stCondLst>
                                        </p:cTn>
                                        <p:tgtEl>
                                          <p:spTgt spid="7"/>
                                        </p:tgtEl>
                                      </p:cBhvr>
                                      <p:to x="100000" y="100000"/>
                                    </p:animScale>
                                    <p:animScale>
                                      <p:cBhvr>
                                        <p:cTn id="51" dur="26">
                                          <p:stCondLst>
                                            <p:cond delay="1312"/>
                                          </p:stCondLst>
                                        </p:cTn>
                                        <p:tgtEl>
                                          <p:spTgt spid="7"/>
                                        </p:tgtEl>
                                      </p:cBhvr>
                                      <p:to x="100000" y="80000"/>
                                    </p:animScale>
                                    <p:animScale>
                                      <p:cBhvr>
                                        <p:cTn id="52" dur="166" decel="50000">
                                          <p:stCondLst>
                                            <p:cond delay="1338"/>
                                          </p:stCondLst>
                                        </p:cTn>
                                        <p:tgtEl>
                                          <p:spTgt spid="7"/>
                                        </p:tgtEl>
                                      </p:cBhvr>
                                      <p:to x="100000" y="100000"/>
                                    </p:animScale>
                                    <p:animScale>
                                      <p:cBhvr>
                                        <p:cTn id="53" dur="26">
                                          <p:stCondLst>
                                            <p:cond delay="1642"/>
                                          </p:stCondLst>
                                        </p:cTn>
                                        <p:tgtEl>
                                          <p:spTgt spid="7"/>
                                        </p:tgtEl>
                                      </p:cBhvr>
                                      <p:to x="100000" y="90000"/>
                                    </p:animScale>
                                    <p:animScale>
                                      <p:cBhvr>
                                        <p:cTn id="54" dur="166" decel="50000">
                                          <p:stCondLst>
                                            <p:cond delay="1668"/>
                                          </p:stCondLst>
                                        </p:cTn>
                                        <p:tgtEl>
                                          <p:spTgt spid="7"/>
                                        </p:tgtEl>
                                      </p:cBhvr>
                                      <p:to x="100000" y="100000"/>
                                    </p:animScale>
                                    <p:animScale>
                                      <p:cBhvr>
                                        <p:cTn id="55" dur="26">
                                          <p:stCondLst>
                                            <p:cond delay="1808"/>
                                          </p:stCondLst>
                                        </p:cTn>
                                        <p:tgtEl>
                                          <p:spTgt spid="7"/>
                                        </p:tgtEl>
                                      </p:cBhvr>
                                      <p:to x="100000" y="95000"/>
                                    </p:animScale>
                                    <p:animScale>
                                      <p:cBhvr>
                                        <p:cTn id="56" dur="166" decel="50000">
                                          <p:stCondLst>
                                            <p:cond delay="1834"/>
                                          </p:stCondLst>
                                        </p:cTn>
                                        <p:tgtEl>
                                          <p:spTgt spid="7"/>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ipe(down)">
                                      <p:cBhvr>
                                        <p:cTn id="61" dur="580">
                                          <p:stCondLst>
                                            <p:cond delay="0"/>
                                          </p:stCondLst>
                                        </p:cTn>
                                        <p:tgtEl>
                                          <p:spTgt spid="8"/>
                                        </p:tgtEl>
                                      </p:cBhvr>
                                    </p:animEffect>
                                    <p:anim calcmode="lin" valueType="num">
                                      <p:cBhvr>
                                        <p:cTn id="6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67" dur="26">
                                          <p:stCondLst>
                                            <p:cond delay="650"/>
                                          </p:stCondLst>
                                        </p:cTn>
                                        <p:tgtEl>
                                          <p:spTgt spid="8"/>
                                        </p:tgtEl>
                                      </p:cBhvr>
                                      <p:to x="100000" y="60000"/>
                                    </p:animScale>
                                    <p:animScale>
                                      <p:cBhvr>
                                        <p:cTn id="68" dur="166" decel="50000">
                                          <p:stCondLst>
                                            <p:cond delay="676"/>
                                          </p:stCondLst>
                                        </p:cTn>
                                        <p:tgtEl>
                                          <p:spTgt spid="8"/>
                                        </p:tgtEl>
                                      </p:cBhvr>
                                      <p:to x="100000" y="100000"/>
                                    </p:animScale>
                                    <p:animScale>
                                      <p:cBhvr>
                                        <p:cTn id="69" dur="26">
                                          <p:stCondLst>
                                            <p:cond delay="1312"/>
                                          </p:stCondLst>
                                        </p:cTn>
                                        <p:tgtEl>
                                          <p:spTgt spid="8"/>
                                        </p:tgtEl>
                                      </p:cBhvr>
                                      <p:to x="100000" y="80000"/>
                                    </p:animScale>
                                    <p:animScale>
                                      <p:cBhvr>
                                        <p:cTn id="70" dur="166" decel="50000">
                                          <p:stCondLst>
                                            <p:cond delay="1338"/>
                                          </p:stCondLst>
                                        </p:cTn>
                                        <p:tgtEl>
                                          <p:spTgt spid="8"/>
                                        </p:tgtEl>
                                      </p:cBhvr>
                                      <p:to x="100000" y="100000"/>
                                    </p:animScale>
                                    <p:animScale>
                                      <p:cBhvr>
                                        <p:cTn id="71" dur="26">
                                          <p:stCondLst>
                                            <p:cond delay="1642"/>
                                          </p:stCondLst>
                                        </p:cTn>
                                        <p:tgtEl>
                                          <p:spTgt spid="8"/>
                                        </p:tgtEl>
                                      </p:cBhvr>
                                      <p:to x="100000" y="90000"/>
                                    </p:animScale>
                                    <p:animScale>
                                      <p:cBhvr>
                                        <p:cTn id="72" dur="166" decel="50000">
                                          <p:stCondLst>
                                            <p:cond delay="1668"/>
                                          </p:stCondLst>
                                        </p:cTn>
                                        <p:tgtEl>
                                          <p:spTgt spid="8"/>
                                        </p:tgtEl>
                                      </p:cBhvr>
                                      <p:to x="100000" y="100000"/>
                                    </p:animScale>
                                    <p:animScale>
                                      <p:cBhvr>
                                        <p:cTn id="73" dur="26">
                                          <p:stCondLst>
                                            <p:cond delay="1808"/>
                                          </p:stCondLst>
                                        </p:cTn>
                                        <p:tgtEl>
                                          <p:spTgt spid="8"/>
                                        </p:tgtEl>
                                      </p:cBhvr>
                                      <p:to x="100000" y="95000"/>
                                    </p:animScale>
                                    <p:animScale>
                                      <p:cBhvr>
                                        <p:cTn id="74" dur="166" decel="50000">
                                          <p:stCondLst>
                                            <p:cond delay="1834"/>
                                          </p:stCondLst>
                                        </p:cTn>
                                        <p:tgtEl>
                                          <p:spTgt spid="8"/>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10"/>
                                        </p:tgtEl>
                                        <p:attrNameLst>
                                          <p:attrName>style.visibility</p:attrName>
                                        </p:attrNameLst>
                                      </p:cBhvr>
                                      <p:to>
                                        <p:strVal val="visible"/>
                                      </p:to>
                                    </p:set>
                                    <p:animEffect transition="in" filter="wipe(down)">
                                      <p:cBhvr>
                                        <p:cTn id="79" dur="580">
                                          <p:stCondLst>
                                            <p:cond delay="0"/>
                                          </p:stCondLst>
                                        </p:cTn>
                                        <p:tgtEl>
                                          <p:spTgt spid="10"/>
                                        </p:tgtEl>
                                      </p:cBhvr>
                                    </p:animEffect>
                                    <p:anim calcmode="lin" valueType="num">
                                      <p:cBhvr>
                                        <p:cTn id="8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85" dur="26">
                                          <p:stCondLst>
                                            <p:cond delay="650"/>
                                          </p:stCondLst>
                                        </p:cTn>
                                        <p:tgtEl>
                                          <p:spTgt spid="10"/>
                                        </p:tgtEl>
                                      </p:cBhvr>
                                      <p:to x="100000" y="60000"/>
                                    </p:animScale>
                                    <p:animScale>
                                      <p:cBhvr>
                                        <p:cTn id="86" dur="166" decel="50000">
                                          <p:stCondLst>
                                            <p:cond delay="676"/>
                                          </p:stCondLst>
                                        </p:cTn>
                                        <p:tgtEl>
                                          <p:spTgt spid="10"/>
                                        </p:tgtEl>
                                      </p:cBhvr>
                                      <p:to x="100000" y="100000"/>
                                    </p:animScale>
                                    <p:animScale>
                                      <p:cBhvr>
                                        <p:cTn id="87" dur="26">
                                          <p:stCondLst>
                                            <p:cond delay="1312"/>
                                          </p:stCondLst>
                                        </p:cTn>
                                        <p:tgtEl>
                                          <p:spTgt spid="10"/>
                                        </p:tgtEl>
                                      </p:cBhvr>
                                      <p:to x="100000" y="80000"/>
                                    </p:animScale>
                                    <p:animScale>
                                      <p:cBhvr>
                                        <p:cTn id="88" dur="166" decel="50000">
                                          <p:stCondLst>
                                            <p:cond delay="1338"/>
                                          </p:stCondLst>
                                        </p:cTn>
                                        <p:tgtEl>
                                          <p:spTgt spid="10"/>
                                        </p:tgtEl>
                                      </p:cBhvr>
                                      <p:to x="100000" y="100000"/>
                                    </p:animScale>
                                    <p:animScale>
                                      <p:cBhvr>
                                        <p:cTn id="89" dur="26">
                                          <p:stCondLst>
                                            <p:cond delay="1642"/>
                                          </p:stCondLst>
                                        </p:cTn>
                                        <p:tgtEl>
                                          <p:spTgt spid="10"/>
                                        </p:tgtEl>
                                      </p:cBhvr>
                                      <p:to x="100000" y="90000"/>
                                    </p:animScale>
                                    <p:animScale>
                                      <p:cBhvr>
                                        <p:cTn id="90" dur="166" decel="50000">
                                          <p:stCondLst>
                                            <p:cond delay="1668"/>
                                          </p:stCondLst>
                                        </p:cTn>
                                        <p:tgtEl>
                                          <p:spTgt spid="10"/>
                                        </p:tgtEl>
                                      </p:cBhvr>
                                      <p:to x="100000" y="100000"/>
                                    </p:animScale>
                                    <p:animScale>
                                      <p:cBhvr>
                                        <p:cTn id="91" dur="26">
                                          <p:stCondLst>
                                            <p:cond delay="1808"/>
                                          </p:stCondLst>
                                        </p:cTn>
                                        <p:tgtEl>
                                          <p:spTgt spid="10"/>
                                        </p:tgtEl>
                                      </p:cBhvr>
                                      <p:to x="100000" y="95000"/>
                                    </p:animScale>
                                    <p:animScale>
                                      <p:cBhvr>
                                        <p:cTn id="92" dur="166" decel="50000">
                                          <p:stCondLst>
                                            <p:cond delay="1834"/>
                                          </p:stCondLst>
                                        </p:cTn>
                                        <p:tgtEl>
                                          <p:spTgt spid="10"/>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11"/>
                                        </p:tgtEl>
                                        <p:attrNameLst>
                                          <p:attrName>style.visibility</p:attrName>
                                        </p:attrNameLst>
                                      </p:cBhvr>
                                      <p:to>
                                        <p:strVal val="visible"/>
                                      </p:to>
                                    </p:set>
                                    <p:animEffect transition="in" filter="wipe(down)">
                                      <p:cBhvr>
                                        <p:cTn id="97" dur="580">
                                          <p:stCondLst>
                                            <p:cond delay="0"/>
                                          </p:stCondLst>
                                        </p:cTn>
                                        <p:tgtEl>
                                          <p:spTgt spid="11"/>
                                        </p:tgtEl>
                                      </p:cBhvr>
                                    </p:animEffect>
                                    <p:anim calcmode="lin" valueType="num">
                                      <p:cBhvr>
                                        <p:cTn id="9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03" dur="26">
                                          <p:stCondLst>
                                            <p:cond delay="650"/>
                                          </p:stCondLst>
                                        </p:cTn>
                                        <p:tgtEl>
                                          <p:spTgt spid="11"/>
                                        </p:tgtEl>
                                      </p:cBhvr>
                                      <p:to x="100000" y="60000"/>
                                    </p:animScale>
                                    <p:animScale>
                                      <p:cBhvr>
                                        <p:cTn id="104" dur="166" decel="50000">
                                          <p:stCondLst>
                                            <p:cond delay="676"/>
                                          </p:stCondLst>
                                        </p:cTn>
                                        <p:tgtEl>
                                          <p:spTgt spid="11"/>
                                        </p:tgtEl>
                                      </p:cBhvr>
                                      <p:to x="100000" y="100000"/>
                                    </p:animScale>
                                    <p:animScale>
                                      <p:cBhvr>
                                        <p:cTn id="105" dur="26">
                                          <p:stCondLst>
                                            <p:cond delay="1312"/>
                                          </p:stCondLst>
                                        </p:cTn>
                                        <p:tgtEl>
                                          <p:spTgt spid="11"/>
                                        </p:tgtEl>
                                      </p:cBhvr>
                                      <p:to x="100000" y="80000"/>
                                    </p:animScale>
                                    <p:animScale>
                                      <p:cBhvr>
                                        <p:cTn id="106" dur="166" decel="50000">
                                          <p:stCondLst>
                                            <p:cond delay="1338"/>
                                          </p:stCondLst>
                                        </p:cTn>
                                        <p:tgtEl>
                                          <p:spTgt spid="11"/>
                                        </p:tgtEl>
                                      </p:cBhvr>
                                      <p:to x="100000" y="100000"/>
                                    </p:animScale>
                                    <p:animScale>
                                      <p:cBhvr>
                                        <p:cTn id="107" dur="26">
                                          <p:stCondLst>
                                            <p:cond delay="1642"/>
                                          </p:stCondLst>
                                        </p:cTn>
                                        <p:tgtEl>
                                          <p:spTgt spid="11"/>
                                        </p:tgtEl>
                                      </p:cBhvr>
                                      <p:to x="100000" y="90000"/>
                                    </p:animScale>
                                    <p:animScale>
                                      <p:cBhvr>
                                        <p:cTn id="108" dur="166" decel="50000">
                                          <p:stCondLst>
                                            <p:cond delay="1668"/>
                                          </p:stCondLst>
                                        </p:cTn>
                                        <p:tgtEl>
                                          <p:spTgt spid="11"/>
                                        </p:tgtEl>
                                      </p:cBhvr>
                                      <p:to x="100000" y="100000"/>
                                    </p:animScale>
                                    <p:animScale>
                                      <p:cBhvr>
                                        <p:cTn id="109" dur="26">
                                          <p:stCondLst>
                                            <p:cond delay="1808"/>
                                          </p:stCondLst>
                                        </p:cTn>
                                        <p:tgtEl>
                                          <p:spTgt spid="11"/>
                                        </p:tgtEl>
                                      </p:cBhvr>
                                      <p:to x="100000" y="95000"/>
                                    </p:animScale>
                                    <p:animScale>
                                      <p:cBhvr>
                                        <p:cTn id="110" dur="166" decel="50000">
                                          <p:stCondLst>
                                            <p:cond delay="1834"/>
                                          </p:stCondLst>
                                        </p:cTn>
                                        <p:tgtEl>
                                          <p:spTgt spid="11"/>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12"/>
                                        </p:tgtEl>
                                        <p:attrNameLst>
                                          <p:attrName>style.visibility</p:attrName>
                                        </p:attrNameLst>
                                      </p:cBhvr>
                                      <p:to>
                                        <p:strVal val="visible"/>
                                      </p:to>
                                    </p:set>
                                    <p:animEffect transition="in" filter="wipe(down)">
                                      <p:cBhvr>
                                        <p:cTn id="115" dur="580">
                                          <p:stCondLst>
                                            <p:cond delay="0"/>
                                          </p:stCondLst>
                                        </p:cTn>
                                        <p:tgtEl>
                                          <p:spTgt spid="12"/>
                                        </p:tgtEl>
                                      </p:cBhvr>
                                    </p:animEffect>
                                    <p:anim calcmode="lin" valueType="num">
                                      <p:cBhvr>
                                        <p:cTn id="11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21" dur="26">
                                          <p:stCondLst>
                                            <p:cond delay="650"/>
                                          </p:stCondLst>
                                        </p:cTn>
                                        <p:tgtEl>
                                          <p:spTgt spid="12"/>
                                        </p:tgtEl>
                                      </p:cBhvr>
                                      <p:to x="100000" y="60000"/>
                                    </p:animScale>
                                    <p:animScale>
                                      <p:cBhvr>
                                        <p:cTn id="122" dur="166" decel="50000">
                                          <p:stCondLst>
                                            <p:cond delay="676"/>
                                          </p:stCondLst>
                                        </p:cTn>
                                        <p:tgtEl>
                                          <p:spTgt spid="12"/>
                                        </p:tgtEl>
                                      </p:cBhvr>
                                      <p:to x="100000" y="100000"/>
                                    </p:animScale>
                                    <p:animScale>
                                      <p:cBhvr>
                                        <p:cTn id="123" dur="26">
                                          <p:stCondLst>
                                            <p:cond delay="1312"/>
                                          </p:stCondLst>
                                        </p:cTn>
                                        <p:tgtEl>
                                          <p:spTgt spid="12"/>
                                        </p:tgtEl>
                                      </p:cBhvr>
                                      <p:to x="100000" y="80000"/>
                                    </p:animScale>
                                    <p:animScale>
                                      <p:cBhvr>
                                        <p:cTn id="124" dur="166" decel="50000">
                                          <p:stCondLst>
                                            <p:cond delay="1338"/>
                                          </p:stCondLst>
                                        </p:cTn>
                                        <p:tgtEl>
                                          <p:spTgt spid="12"/>
                                        </p:tgtEl>
                                      </p:cBhvr>
                                      <p:to x="100000" y="100000"/>
                                    </p:animScale>
                                    <p:animScale>
                                      <p:cBhvr>
                                        <p:cTn id="125" dur="26">
                                          <p:stCondLst>
                                            <p:cond delay="1642"/>
                                          </p:stCondLst>
                                        </p:cTn>
                                        <p:tgtEl>
                                          <p:spTgt spid="12"/>
                                        </p:tgtEl>
                                      </p:cBhvr>
                                      <p:to x="100000" y="90000"/>
                                    </p:animScale>
                                    <p:animScale>
                                      <p:cBhvr>
                                        <p:cTn id="126" dur="166" decel="50000">
                                          <p:stCondLst>
                                            <p:cond delay="1668"/>
                                          </p:stCondLst>
                                        </p:cTn>
                                        <p:tgtEl>
                                          <p:spTgt spid="12"/>
                                        </p:tgtEl>
                                      </p:cBhvr>
                                      <p:to x="100000" y="100000"/>
                                    </p:animScale>
                                    <p:animScale>
                                      <p:cBhvr>
                                        <p:cTn id="127" dur="26">
                                          <p:stCondLst>
                                            <p:cond delay="1808"/>
                                          </p:stCondLst>
                                        </p:cTn>
                                        <p:tgtEl>
                                          <p:spTgt spid="12"/>
                                        </p:tgtEl>
                                      </p:cBhvr>
                                      <p:to x="100000" y="95000"/>
                                    </p:animScale>
                                    <p:animScale>
                                      <p:cBhvr>
                                        <p:cTn id="128" dur="166" decel="50000">
                                          <p:stCondLst>
                                            <p:cond delay="1834"/>
                                          </p:stCondLst>
                                        </p:cTn>
                                        <p:tgtEl>
                                          <p:spTgt spid="12"/>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nodeType="clickEffect">
                                  <p:stCondLst>
                                    <p:cond delay="0"/>
                                  </p:stCondLst>
                                  <p:childTnLst>
                                    <p:set>
                                      <p:cBhvr>
                                        <p:cTn id="1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10" grpId="0" animBg="1"/>
      <p:bldP spid="11" grpId="0" animBg="1"/>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1331640" y="292222"/>
            <a:ext cx="7455202" cy="1323439"/>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היעזרות ברשתות חברתיות במציאת עבודה בפועל בעבר</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6" name="מלבן 5"/>
          <p:cNvSpPr/>
          <p:nvPr/>
        </p:nvSpPr>
        <p:spPr>
          <a:xfrm>
            <a:off x="539552" y="4365104"/>
            <a:ext cx="8247290" cy="2031325"/>
          </a:xfrm>
          <a:prstGeom prst="rect">
            <a:avLst/>
          </a:prstGeom>
        </p:spPr>
        <p:txBody>
          <a:bodyPr wrap="square">
            <a:spAutoFit/>
          </a:bodyPr>
          <a:lstStyle/>
          <a:p>
            <a:pPr algn="r" rtl="1"/>
            <a:r>
              <a:rPr lang="he-IL" dirty="0" smtClean="0">
                <a:solidFill>
                  <a:srgbClr val="CE32B0"/>
                </a:solidFill>
              </a:rPr>
              <a:t>59%</a:t>
            </a:r>
            <a:r>
              <a:rPr lang="he-IL" dirty="0" smtClean="0"/>
              <a:t> מהמדגם נעזרו ברשת חברתית כלשהי למציאת עבודה.</a:t>
            </a:r>
            <a:endParaRPr lang="he-IL" dirty="0" smtClean="0"/>
          </a:p>
          <a:p>
            <a:pPr algn="r" rtl="1"/>
            <a:r>
              <a:rPr lang="he-IL" dirty="0" smtClean="0">
                <a:solidFill>
                  <a:srgbClr val="CE32B0"/>
                </a:solidFill>
              </a:rPr>
              <a:t>37%</a:t>
            </a:r>
            <a:r>
              <a:rPr lang="he-IL" dirty="0" smtClean="0"/>
              <a:t> </a:t>
            </a:r>
            <a:r>
              <a:rPr lang="he-IL" dirty="0" smtClean="0"/>
              <a:t>מהמדגם דיווחו </a:t>
            </a:r>
            <a:r>
              <a:rPr lang="he-IL" dirty="0" smtClean="0"/>
              <a:t>כי </a:t>
            </a:r>
            <a:r>
              <a:rPr lang="he-IL" dirty="0" err="1" smtClean="0"/>
              <a:t>פייסבוק</a:t>
            </a:r>
            <a:r>
              <a:rPr lang="he-IL" dirty="0" smtClean="0"/>
              <a:t> עזרה להם בעבר במציאת עבודה ואילו ל-</a:t>
            </a:r>
            <a:r>
              <a:rPr lang="en-US" dirty="0" smtClean="0"/>
              <a:t/>
            </a:r>
            <a:br>
              <a:rPr lang="en-US" dirty="0" smtClean="0"/>
            </a:br>
            <a:r>
              <a:rPr lang="he-IL" dirty="0" smtClean="0">
                <a:solidFill>
                  <a:srgbClr val="CE32B0"/>
                </a:solidFill>
              </a:rPr>
              <a:t>27%</a:t>
            </a:r>
            <a:r>
              <a:rPr lang="he-IL" dirty="0" smtClean="0"/>
              <a:t> </a:t>
            </a:r>
            <a:r>
              <a:rPr lang="he-IL" dirty="0" err="1" smtClean="0"/>
              <a:t>לינקדאין</a:t>
            </a:r>
            <a:r>
              <a:rPr lang="he-IL" dirty="0" smtClean="0"/>
              <a:t> עזרה למצוא עבודה</a:t>
            </a:r>
            <a:r>
              <a:rPr lang="he-IL" dirty="0" smtClean="0"/>
              <a:t>.</a:t>
            </a:r>
          </a:p>
          <a:p>
            <a:pPr algn="r" rtl="1"/>
            <a:r>
              <a:rPr lang="en-US" dirty="0" smtClean="0"/>
              <a:t/>
            </a:r>
            <a:br>
              <a:rPr lang="en-US" dirty="0" smtClean="0"/>
            </a:br>
            <a:r>
              <a:rPr lang="he-IL" b="1" u="sng" dirty="0" smtClean="0">
                <a:solidFill>
                  <a:srgbClr val="00B0F0"/>
                </a:solidFill>
              </a:rPr>
              <a:t>אולם, עבור בעלי כרטיס בשתי הרשתות </a:t>
            </a:r>
            <a:r>
              <a:rPr lang="he-IL" b="1" u="sng" dirty="0" smtClean="0">
                <a:solidFill>
                  <a:srgbClr val="00B0F0"/>
                </a:solidFill>
              </a:rPr>
              <a:t>בו-זמנית לא </a:t>
            </a:r>
            <a:r>
              <a:rPr lang="he-IL" b="1" u="sng" dirty="0" smtClean="0">
                <a:solidFill>
                  <a:srgbClr val="00B0F0"/>
                </a:solidFill>
              </a:rPr>
              <a:t>נמצאו הבדלים מובהקים בין </a:t>
            </a:r>
            <a:r>
              <a:rPr lang="en-US" b="1" u="sng" dirty="0" smtClean="0">
                <a:solidFill>
                  <a:srgbClr val="00B0F0"/>
                </a:solidFill>
              </a:rPr>
              <a:t/>
            </a:r>
            <a:br>
              <a:rPr lang="en-US" b="1" u="sng" dirty="0" smtClean="0">
                <a:solidFill>
                  <a:srgbClr val="00B0F0"/>
                </a:solidFill>
              </a:rPr>
            </a:br>
            <a:r>
              <a:rPr lang="he-IL" b="1" u="sng" dirty="0" smtClean="0">
                <a:solidFill>
                  <a:srgbClr val="00B0F0"/>
                </a:solidFill>
              </a:rPr>
              <a:t>הרשתות</a:t>
            </a:r>
            <a:r>
              <a:rPr lang="he-IL" b="1" u="sng" dirty="0" smtClean="0">
                <a:solidFill>
                  <a:srgbClr val="00B0F0"/>
                </a:solidFill>
              </a:rPr>
              <a:t>.</a:t>
            </a:r>
            <a:r>
              <a:rPr lang="en-US" b="1" u="sng" dirty="0" smtClean="0">
                <a:solidFill>
                  <a:srgbClr val="00B0F0"/>
                </a:solidFill>
              </a:rPr>
              <a:t/>
            </a:r>
            <a:br>
              <a:rPr lang="en-US" b="1" u="sng" dirty="0" smtClean="0">
                <a:solidFill>
                  <a:srgbClr val="00B0F0"/>
                </a:solidFill>
              </a:rPr>
            </a:br>
            <a:endParaRPr lang="en-US" b="1" u="sng" dirty="0">
              <a:solidFill>
                <a:srgbClr val="00B0F0"/>
              </a:solidFill>
            </a:endParaRPr>
          </a:p>
        </p:txBody>
      </p:sp>
      <p:graphicFrame>
        <p:nvGraphicFramePr>
          <p:cNvPr id="4" name="תרשים 3"/>
          <p:cNvGraphicFramePr>
            <a:graphicFrameLocks/>
          </p:cNvGraphicFramePr>
          <p:nvPr>
            <p:extLst>
              <p:ext uri="{D42A27DB-BD31-4B8C-83A1-F6EECF244321}">
                <p14:modId xmlns:p14="http://schemas.microsoft.com/office/powerpoint/2010/main" val="1794614815"/>
              </p:ext>
            </p:extLst>
          </p:nvPr>
        </p:nvGraphicFramePr>
        <p:xfrm>
          <a:off x="4643438" y="1621904"/>
          <a:ext cx="4178138"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תרשים 4"/>
          <p:cNvGraphicFramePr>
            <a:graphicFrameLocks/>
          </p:cNvGraphicFramePr>
          <p:nvPr>
            <p:extLst>
              <p:ext uri="{D42A27DB-BD31-4B8C-83A1-F6EECF244321}">
                <p14:modId xmlns:p14="http://schemas.microsoft.com/office/powerpoint/2010/main" val="33914569"/>
              </p:ext>
            </p:extLst>
          </p:nvPr>
        </p:nvGraphicFramePr>
        <p:xfrm>
          <a:off x="551975" y="1543236"/>
          <a:ext cx="4104456" cy="2743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683568" y="1916832"/>
            <a:ext cx="7790162" cy="2862322"/>
          </a:xfrm>
          <a:prstGeom prst="rect">
            <a:avLst/>
          </a:prstGeom>
        </p:spPr>
        <p:txBody>
          <a:bodyPr wrap="square">
            <a:spAutoFit/>
          </a:bodyPr>
          <a:lstStyle/>
          <a:p>
            <a:pPr algn="r" rtl="1"/>
            <a:r>
              <a:rPr lang="he-IL" dirty="0" smtClean="0">
                <a:solidFill>
                  <a:srgbClr val="CE32B0"/>
                </a:solidFill>
              </a:rPr>
              <a:t>52.4%</a:t>
            </a:r>
            <a:r>
              <a:rPr lang="he-IL" dirty="0" smtClean="0"/>
              <a:t> מהנבדקים </a:t>
            </a:r>
            <a:r>
              <a:rPr lang="he-IL" dirty="0" err="1" smtClean="0"/>
              <a:t>שפייסבוק</a:t>
            </a:r>
            <a:r>
              <a:rPr lang="he-IL" dirty="0" smtClean="0"/>
              <a:t> עזרה להם למצוא עבודה בעבר תופסים אותה כאפקטיבית ביותר למטרה זו.</a:t>
            </a:r>
          </a:p>
          <a:p>
            <a:pPr algn="r" rtl="1"/>
            <a:r>
              <a:rPr lang="he-IL" dirty="0" smtClean="0">
                <a:solidFill>
                  <a:srgbClr val="CE32B0"/>
                </a:solidFill>
              </a:rPr>
              <a:t>82.1%</a:t>
            </a:r>
            <a:r>
              <a:rPr lang="he-IL" dirty="0" smtClean="0"/>
              <a:t> מבין הנבדקים שתופסים את </a:t>
            </a:r>
            <a:r>
              <a:rPr lang="he-IL" dirty="0" err="1" smtClean="0"/>
              <a:t>פייסבוק</a:t>
            </a:r>
            <a:r>
              <a:rPr lang="he-IL" dirty="0" smtClean="0"/>
              <a:t> כיותר אפקטיבית דיווחו כי </a:t>
            </a:r>
            <a:r>
              <a:rPr lang="he-IL" dirty="0" err="1" smtClean="0"/>
              <a:t>לינקדאין</a:t>
            </a:r>
            <a:r>
              <a:rPr lang="he-IL" dirty="0" smtClean="0"/>
              <a:t> </a:t>
            </a:r>
            <a:r>
              <a:rPr lang="en-US" dirty="0" smtClean="0"/>
              <a:t/>
            </a:r>
            <a:br>
              <a:rPr lang="en-US" dirty="0" smtClean="0"/>
            </a:br>
            <a:r>
              <a:rPr lang="he-IL" dirty="0" smtClean="0"/>
              <a:t>לא עזרה </a:t>
            </a:r>
            <a:r>
              <a:rPr lang="he-IL" dirty="0" smtClean="0"/>
              <a:t>להם במציאת </a:t>
            </a:r>
            <a:r>
              <a:rPr lang="he-IL" dirty="0" smtClean="0"/>
              <a:t>עבודה בעבר. </a:t>
            </a:r>
          </a:p>
          <a:p>
            <a:pPr algn="r" rtl="1"/>
            <a:r>
              <a:rPr lang="he-IL" dirty="0" smtClean="0">
                <a:solidFill>
                  <a:srgbClr val="CE32B0"/>
                </a:solidFill>
              </a:rPr>
              <a:t>55.1%</a:t>
            </a:r>
            <a:r>
              <a:rPr lang="he-IL" dirty="0" smtClean="0"/>
              <a:t> מהנבדקים שתופסים את </a:t>
            </a:r>
            <a:r>
              <a:rPr lang="he-IL" dirty="0" err="1" smtClean="0"/>
              <a:t>לינקדאין</a:t>
            </a:r>
            <a:r>
              <a:rPr lang="he-IL" dirty="0" smtClean="0"/>
              <a:t> כאפקטיבית ביותר היא גם עזרה להם </a:t>
            </a:r>
            <a:r>
              <a:rPr lang="en-US" dirty="0" smtClean="0"/>
              <a:t/>
            </a:r>
            <a:br>
              <a:rPr lang="en-US" dirty="0" smtClean="0"/>
            </a:br>
            <a:r>
              <a:rPr lang="he-IL" dirty="0" smtClean="0"/>
              <a:t>במציאת עבודה.</a:t>
            </a:r>
          </a:p>
          <a:p>
            <a:pPr algn="r" rtl="1"/>
            <a:r>
              <a:rPr lang="he-IL" dirty="0" smtClean="0">
                <a:solidFill>
                  <a:srgbClr val="CE32B0"/>
                </a:solidFill>
              </a:rPr>
              <a:t>44.9%</a:t>
            </a:r>
            <a:r>
              <a:rPr lang="he-IL" dirty="0" smtClean="0"/>
              <a:t> מהנבדקים </a:t>
            </a:r>
            <a:r>
              <a:rPr lang="he-IL" dirty="0" err="1" smtClean="0"/>
              <a:t>שלינקדאין</a:t>
            </a:r>
            <a:r>
              <a:rPr lang="he-IL" dirty="0" smtClean="0"/>
              <a:t> לא עזרה להם בעבר עדיין תופסים אותה כאפקטיבית </a:t>
            </a:r>
            <a:r>
              <a:rPr lang="en-US" dirty="0" smtClean="0"/>
              <a:t/>
            </a:r>
            <a:br>
              <a:rPr lang="en-US" dirty="0" smtClean="0"/>
            </a:br>
            <a:r>
              <a:rPr lang="he-IL" dirty="0" smtClean="0"/>
              <a:t>ביותר למציאת עבודה.</a:t>
            </a:r>
          </a:p>
          <a:p>
            <a:pPr algn="r" rtl="1"/>
            <a:endParaRPr lang="he-IL" dirty="0" smtClean="0"/>
          </a:p>
          <a:p>
            <a:pPr algn="r" rtl="1"/>
            <a:r>
              <a:rPr lang="he-IL" dirty="0" smtClean="0"/>
              <a:t>*כל ההבדלים לעיל נמצאו מובהקים עם </a:t>
            </a:r>
            <a:r>
              <a:rPr lang="en-US" dirty="0" smtClean="0"/>
              <a:t>p&lt;0.05</a:t>
            </a:r>
            <a:r>
              <a:rPr lang="he-IL" dirty="0" smtClean="0"/>
              <a:t>.</a:t>
            </a:r>
            <a:endParaRPr lang="en-US" dirty="0" smtClean="0"/>
          </a:p>
        </p:txBody>
      </p:sp>
      <p:sp>
        <p:nvSpPr>
          <p:cNvPr id="3" name="מלבן 2"/>
          <p:cNvSpPr/>
          <p:nvPr/>
        </p:nvSpPr>
        <p:spPr>
          <a:xfrm>
            <a:off x="1115616" y="260648"/>
            <a:ext cx="7358114" cy="1200329"/>
          </a:xfrm>
          <a:prstGeom prst="rect">
            <a:avLst/>
          </a:prstGeom>
        </p:spPr>
        <p:txBody>
          <a:bodyPr wrap="square">
            <a:spAutoFit/>
          </a:bodyPr>
          <a:lstStyle/>
          <a:p>
            <a:pPr marL="457200" lvl="0" indent="-457200" algn="r" rtl="1"/>
            <a:r>
              <a:rPr lang="he-IL" sz="2400" dirty="0" smtClean="0">
                <a:solidFill>
                  <a:schemeClr val="accent3">
                    <a:lumMod val="75000"/>
                  </a:schemeClr>
                </a:solidFill>
              </a:rPr>
              <a:t>קשר בין </a:t>
            </a:r>
            <a:r>
              <a:rPr lang="he-IL" sz="2400" dirty="0" smtClean="0">
                <a:solidFill>
                  <a:schemeClr val="accent3">
                    <a:lumMod val="75000"/>
                  </a:schemeClr>
                </a:solidFill>
              </a:rPr>
              <a:t>תפיסת האפקטיביות של הרשת לחיפוש עבודה</a:t>
            </a:r>
          </a:p>
          <a:p>
            <a:pPr marL="457200" lvl="0" indent="-457200" algn="r" rtl="1"/>
            <a:r>
              <a:rPr lang="he-IL" sz="2400" dirty="0" smtClean="0">
                <a:solidFill>
                  <a:schemeClr val="accent3">
                    <a:lumMod val="75000"/>
                  </a:schemeClr>
                </a:solidFill>
              </a:rPr>
              <a:t>לבין ההסתייעות בה בפועל למטרה זו</a:t>
            </a:r>
          </a:p>
          <a:p>
            <a:pPr marL="457200" lvl="0" indent="-457200" algn="r" rtl="1">
              <a:buFont typeface="+mj-lt"/>
              <a:buAutoNum type="arabicPeriod"/>
            </a:pPr>
            <a:endParaRPr lang="en-US" sz="2400" dirty="0" smtClean="0"/>
          </a:p>
        </p:txBody>
      </p:sp>
    </p:spTree>
    <p:extLst>
      <p:ext uri="{BB962C8B-B14F-4D97-AF65-F5344CB8AC3E}">
        <p14:creationId xmlns:p14="http://schemas.microsoft.com/office/powerpoint/2010/main" val="24649724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1115616" y="1357792"/>
            <a:ext cx="7220379" cy="2862322"/>
          </a:xfrm>
          <a:prstGeom prst="rect">
            <a:avLst/>
          </a:prstGeom>
        </p:spPr>
        <p:txBody>
          <a:bodyPr wrap="square">
            <a:spAutoFit/>
          </a:bodyPr>
          <a:lstStyle/>
          <a:p>
            <a:pPr algn="r"/>
            <a:r>
              <a:rPr lang="he-IL" dirty="0" smtClean="0"/>
              <a:t>בין הרשתות נמצאו עבור:</a:t>
            </a:r>
            <a:r>
              <a:rPr lang="en-US" dirty="0" smtClean="0"/>
              <a:t> p&lt;0.01 </a:t>
            </a:r>
            <a:r>
              <a:rPr lang="he-IL" dirty="0" smtClean="0"/>
              <a:t>הבדלים מובהקים ברמת </a:t>
            </a:r>
            <a:endParaRPr lang="en-US" dirty="0" smtClean="0"/>
          </a:p>
          <a:p>
            <a:pPr algn="r" rtl="1"/>
            <a:endParaRPr lang="he-IL" dirty="0" smtClean="0"/>
          </a:p>
          <a:p>
            <a:pPr algn="r" rtl="1"/>
            <a:endParaRPr lang="he-IL" dirty="0" smtClean="0"/>
          </a:p>
          <a:p>
            <a:pPr algn="r" rtl="1"/>
            <a:endParaRPr lang="he-IL" dirty="0" smtClean="0"/>
          </a:p>
          <a:p>
            <a:pPr algn="r" rtl="1"/>
            <a:endParaRPr lang="he-IL" dirty="0"/>
          </a:p>
          <a:p>
            <a:pPr algn="r" rtl="1"/>
            <a:endParaRPr lang="he-IL" dirty="0" smtClean="0"/>
          </a:p>
          <a:p>
            <a:pPr algn="r" rtl="1"/>
            <a:r>
              <a:rPr lang="he-IL" dirty="0" smtClean="0"/>
              <a:t>רב הנבדקים הצעירים מתחת לגיל 30 עם רמת הכנסה של עד 10,500 שח ושלא סיימו תואר אקדמי תופסים את </a:t>
            </a:r>
            <a:r>
              <a:rPr lang="he-IL" dirty="0" err="1" smtClean="0"/>
              <a:t>פייסבוק</a:t>
            </a:r>
            <a:r>
              <a:rPr lang="he-IL" dirty="0" smtClean="0"/>
              <a:t> כאפקטיביות ביותר במציאת עבודה, לעומת זאת מרבית הנבדקים המבוגרים יותר, עם משכורות גבוהות ובעלי תואר ראשון ומעלה מגדירים את </a:t>
            </a:r>
            <a:r>
              <a:rPr lang="he-IL" dirty="0" err="1" smtClean="0"/>
              <a:t>לינקדאין</a:t>
            </a:r>
            <a:r>
              <a:rPr lang="he-IL" dirty="0" smtClean="0"/>
              <a:t> כיעילה ביותר.</a:t>
            </a:r>
            <a:endParaRPr lang="en-US" dirty="0" smtClean="0"/>
          </a:p>
        </p:txBody>
      </p:sp>
      <p:sp>
        <p:nvSpPr>
          <p:cNvPr id="3" name="מלבן 2"/>
          <p:cNvSpPr/>
          <p:nvPr/>
        </p:nvSpPr>
        <p:spPr>
          <a:xfrm>
            <a:off x="1115616" y="260648"/>
            <a:ext cx="7358114" cy="1077218"/>
          </a:xfrm>
          <a:prstGeom prst="rect">
            <a:avLst/>
          </a:prstGeom>
        </p:spPr>
        <p:txBody>
          <a:bodyPr wrap="square">
            <a:spAutoFit/>
          </a:bodyPr>
          <a:lstStyle/>
          <a:p>
            <a:pPr marL="457200" lvl="0" indent="-457200" algn="r" rtl="1"/>
            <a:r>
              <a:rPr lang="he-IL" sz="3200" dirty="0" smtClean="0">
                <a:solidFill>
                  <a:schemeClr val="accent3">
                    <a:lumMod val="75000"/>
                  </a:schemeClr>
                </a:solidFill>
              </a:rPr>
              <a:t>הבדלים דמוגרפיים בתפיסת אפקטיביות</a:t>
            </a:r>
          </a:p>
          <a:p>
            <a:pPr marL="457200" lvl="0" indent="-457200" algn="r" rtl="1">
              <a:buFont typeface="+mj-lt"/>
              <a:buAutoNum type="arabicPeriod"/>
            </a:pPr>
            <a:endParaRPr lang="en-US" sz="3200" dirty="0" smtClean="0">
              <a:solidFill>
                <a:schemeClr val="accent3">
                  <a:lumMod val="75000"/>
                </a:schemeClr>
              </a:solidFill>
            </a:endParaRPr>
          </a:p>
        </p:txBody>
      </p:sp>
      <p:sp>
        <p:nvSpPr>
          <p:cNvPr id="4" name="אליפסה 3"/>
          <p:cNvSpPr/>
          <p:nvPr/>
        </p:nvSpPr>
        <p:spPr>
          <a:xfrm>
            <a:off x="6876256" y="1988840"/>
            <a:ext cx="1177280" cy="914400"/>
          </a:xfrm>
          <a:prstGeom prst="ellipse">
            <a:avLst/>
          </a:prstGeom>
          <a:solidFill>
            <a:schemeClr val="accent1">
              <a:alpha val="28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גיל</a:t>
            </a:r>
            <a:endParaRPr lang="he-IL" b="1" dirty="0">
              <a:solidFill>
                <a:schemeClr val="tx1"/>
              </a:solidFill>
            </a:endParaRPr>
          </a:p>
        </p:txBody>
      </p:sp>
      <p:sp>
        <p:nvSpPr>
          <p:cNvPr id="5" name="אליפסה 4"/>
          <p:cNvSpPr/>
          <p:nvPr/>
        </p:nvSpPr>
        <p:spPr>
          <a:xfrm>
            <a:off x="5364088" y="1988840"/>
            <a:ext cx="1177280" cy="914400"/>
          </a:xfrm>
          <a:prstGeom prst="ellipse">
            <a:avLst/>
          </a:prstGeom>
          <a:solidFill>
            <a:schemeClr val="accent2">
              <a:lumMod val="60000"/>
              <a:lumOff val="40000"/>
              <a:alpha val="28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הכנסה</a:t>
            </a:r>
            <a:endParaRPr lang="he-IL" b="1" dirty="0">
              <a:solidFill>
                <a:schemeClr val="tx1"/>
              </a:solidFill>
            </a:endParaRPr>
          </a:p>
        </p:txBody>
      </p:sp>
      <p:sp>
        <p:nvSpPr>
          <p:cNvPr id="6" name="אליפסה 5"/>
          <p:cNvSpPr/>
          <p:nvPr/>
        </p:nvSpPr>
        <p:spPr>
          <a:xfrm>
            <a:off x="3707904" y="1988840"/>
            <a:ext cx="1249288" cy="914400"/>
          </a:xfrm>
          <a:prstGeom prst="ellipse">
            <a:avLst/>
          </a:prstGeom>
          <a:solidFill>
            <a:srgbClr val="339933">
              <a:alpha val="28000"/>
            </a:srgb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השכלה</a:t>
            </a:r>
            <a:endParaRPr lang="he-IL" b="1" dirty="0">
              <a:solidFill>
                <a:schemeClr val="tx1"/>
              </a:solidFill>
            </a:endParaRPr>
          </a:p>
        </p:txBody>
      </p:sp>
    </p:spTree>
    <p:extLst>
      <p:ext uri="{BB962C8B-B14F-4D97-AF65-F5344CB8AC3E}">
        <p14:creationId xmlns:p14="http://schemas.microsoft.com/office/powerpoint/2010/main" val="2051934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323528" y="-9184"/>
            <a:ext cx="8463314" cy="1323439"/>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הבדלים בין הרשתות בדפוסי חשיפת מידע מקצועי</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6" name="מלבן 5"/>
          <p:cNvSpPr/>
          <p:nvPr/>
        </p:nvSpPr>
        <p:spPr>
          <a:xfrm>
            <a:off x="539552" y="1340768"/>
            <a:ext cx="7889967" cy="5355312"/>
          </a:xfrm>
          <a:prstGeom prst="rect">
            <a:avLst/>
          </a:prstGeom>
        </p:spPr>
        <p:txBody>
          <a:bodyPr wrap="square">
            <a:spAutoFit/>
          </a:bodyPr>
          <a:lstStyle/>
          <a:p>
            <a:pPr algn="r" rtl="1"/>
            <a:r>
              <a:rPr lang="he-IL" dirty="0" smtClean="0"/>
              <a:t>מרבית (מעל </a:t>
            </a:r>
            <a:r>
              <a:rPr lang="he-IL" dirty="0" smtClean="0">
                <a:solidFill>
                  <a:srgbClr val="CE32B0"/>
                </a:solidFill>
              </a:rPr>
              <a:t>60%</a:t>
            </a:r>
            <a:r>
              <a:rPr lang="he-IL" dirty="0" smtClean="0"/>
              <a:t>) הנבדקים מפרסמים מידע מקצועי אישי בשתי הרשתות החברתיות. </a:t>
            </a:r>
            <a:r>
              <a:rPr lang="en-US" dirty="0" smtClean="0"/>
              <a:t/>
            </a:r>
            <a:br>
              <a:rPr lang="en-US" dirty="0" smtClean="0"/>
            </a:br>
            <a:r>
              <a:rPr lang="he-IL" dirty="0" err="1" smtClean="0"/>
              <a:t>בלינקדאין</a:t>
            </a:r>
            <a:r>
              <a:rPr lang="he-IL" dirty="0" smtClean="0"/>
              <a:t> חושפים יותר </a:t>
            </a:r>
            <a:r>
              <a:rPr lang="he-IL" dirty="0"/>
              <a:t>מידע על עבודות </a:t>
            </a:r>
            <a:r>
              <a:rPr lang="he-IL" dirty="0" smtClean="0"/>
              <a:t>קודמות. </a:t>
            </a:r>
            <a:r>
              <a:rPr lang="en-US" dirty="0" smtClean="0"/>
              <a:t/>
            </a:r>
            <a:br>
              <a:rPr lang="en-US" dirty="0" smtClean="0"/>
            </a:br>
            <a:r>
              <a:rPr lang="he-IL" dirty="0" smtClean="0"/>
              <a:t>מעט יותר </a:t>
            </a:r>
            <a:r>
              <a:rPr lang="he-IL" dirty="0" smtClean="0"/>
              <a:t>מהמשתמשים </a:t>
            </a:r>
            <a:r>
              <a:rPr lang="he-IL" dirty="0" smtClean="0"/>
              <a:t>מפרסמים מידע על השכלה מאשר על עבודה. </a:t>
            </a:r>
            <a:r>
              <a:rPr lang="en-US" dirty="0" smtClean="0"/>
              <a:t/>
            </a:r>
            <a:br>
              <a:rPr lang="en-US" dirty="0" smtClean="0"/>
            </a:br>
            <a:r>
              <a:rPr lang="he-IL" dirty="0" err="1" smtClean="0"/>
              <a:t>בלינקדאין</a:t>
            </a:r>
            <a:r>
              <a:rPr lang="he-IL" dirty="0" smtClean="0"/>
              <a:t> יש סיווג ציבורי אצל רב מוחלט של הנבדקים ואילו </a:t>
            </a:r>
            <a:r>
              <a:rPr lang="he-IL" dirty="0" err="1" smtClean="0"/>
              <a:t>בפייסבוק</a:t>
            </a:r>
            <a:r>
              <a:rPr lang="he-IL" dirty="0" smtClean="0"/>
              <a:t> רק אצל כמחציתם.</a:t>
            </a:r>
          </a:p>
          <a:p>
            <a:pPr algn="r" rtl="1"/>
            <a:endParaRPr lang="he-IL" dirty="0"/>
          </a:p>
          <a:p>
            <a:pPr algn="r" rtl="1"/>
            <a:r>
              <a:rPr lang="he-IL" dirty="0" smtClean="0"/>
              <a:t> </a:t>
            </a:r>
          </a:p>
          <a:p>
            <a:pPr algn="r" rtl="1"/>
            <a:endParaRPr lang="he-IL" dirty="0"/>
          </a:p>
          <a:p>
            <a:pPr algn="r" rtl="1"/>
            <a:endParaRPr lang="he-IL" dirty="0" smtClean="0"/>
          </a:p>
          <a:p>
            <a:pPr algn="r" rtl="1"/>
            <a:endParaRPr lang="he-IL" dirty="0"/>
          </a:p>
          <a:p>
            <a:pPr algn="r" rtl="1"/>
            <a:endParaRPr lang="he-IL" dirty="0" smtClean="0"/>
          </a:p>
          <a:p>
            <a:pPr algn="r" rtl="1"/>
            <a:endParaRPr lang="he-IL" dirty="0" smtClean="0"/>
          </a:p>
          <a:p>
            <a:pPr algn="r" rtl="1"/>
            <a:endParaRPr lang="he-IL" dirty="0"/>
          </a:p>
          <a:p>
            <a:pPr algn="r" rtl="1"/>
            <a:endParaRPr lang="he-IL" dirty="0" smtClean="0"/>
          </a:p>
          <a:p>
            <a:pPr algn="r" rtl="1"/>
            <a:endParaRPr lang="he-IL" dirty="0"/>
          </a:p>
          <a:p>
            <a:pPr algn="r" rtl="1"/>
            <a:endParaRPr lang="he-IL" dirty="0" smtClean="0"/>
          </a:p>
          <a:p>
            <a:pPr algn="r" rtl="1"/>
            <a:r>
              <a:rPr lang="he-IL" dirty="0" smtClean="0"/>
              <a:t> </a:t>
            </a:r>
          </a:p>
          <a:p>
            <a:pPr algn="r" rtl="1"/>
            <a:r>
              <a:rPr lang="he-IL" dirty="0" smtClean="0"/>
              <a:t> </a:t>
            </a:r>
          </a:p>
          <a:p>
            <a:pPr algn="r" rtl="1"/>
            <a:r>
              <a:rPr lang="he-IL" dirty="0" smtClean="0"/>
              <a:t>               *ההבדלים מובהקים ברמת </a:t>
            </a:r>
            <a:r>
              <a:rPr lang="en-US" dirty="0" smtClean="0"/>
              <a:t>p&lt;0.01</a:t>
            </a:r>
            <a:r>
              <a:rPr lang="he-IL" dirty="0" smtClean="0"/>
              <a:t>. </a:t>
            </a:r>
          </a:p>
          <a:p>
            <a:pPr algn="r" rtl="1"/>
            <a:r>
              <a:rPr lang="he-IL" dirty="0" smtClean="0"/>
              <a:t>לא נמצאו הבדלים ברמת חשיפת פרטים אישיים אחרים (לא מקצועיים) בין שתי הרשתות.</a:t>
            </a:r>
          </a:p>
        </p:txBody>
      </p:sp>
      <p:graphicFrame>
        <p:nvGraphicFramePr>
          <p:cNvPr id="7" name="תרשים 6"/>
          <p:cNvGraphicFramePr>
            <a:graphicFrameLocks/>
          </p:cNvGraphicFramePr>
          <p:nvPr>
            <p:extLst>
              <p:ext uri="{D42A27DB-BD31-4B8C-83A1-F6EECF244321}">
                <p14:modId xmlns:p14="http://schemas.microsoft.com/office/powerpoint/2010/main" val="1448773690"/>
              </p:ext>
            </p:extLst>
          </p:nvPr>
        </p:nvGraphicFramePr>
        <p:xfrm>
          <a:off x="3923928" y="306896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תרשים 7"/>
          <p:cNvGraphicFramePr>
            <a:graphicFrameLocks/>
          </p:cNvGraphicFramePr>
          <p:nvPr>
            <p:extLst>
              <p:ext uri="{D42A27DB-BD31-4B8C-83A1-F6EECF244321}">
                <p14:modId xmlns:p14="http://schemas.microsoft.com/office/powerpoint/2010/main" val="739390165"/>
              </p:ext>
            </p:extLst>
          </p:nvPr>
        </p:nvGraphicFramePr>
        <p:xfrm>
          <a:off x="539552" y="2996952"/>
          <a:ext cx="3456384" cy="2743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2571736" y="285728"/>
            <a:ext cx="6070608" cy="1323439"/>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דפוסי </a:t>
            </a:r>
            <a:r>
              <a:rPr lang="he-IL" altLang="ko-KR" sz="4000" dirty="0">
                <a:solidFill>
                  <a:schemeClr val="accent3">
                    <a:lumMod val="75000"/>
                  </a:schemeClr>
                </a:solidFill>
                <a:latin typeface="Arial Black" pitchFamily="34" charset="0"/>
                <a:ea typeface="맑은 고딕" pitchFamily="50" charset="-127"/>
              </a:rPr>
              <a:t>שיתוף מידע מקצועי</a:t>
            </a:r>
            <a:endParaRPr lang="en-US" altLang="ko-KR" sz="4000" dirty="0">
              <a:solidFill>
                <a:schemeClr val="accent3">
                  <a:lumMod val="75000"/>
                </a:schemeClr>
              </a:solidFill>
              <a:latin typeface="Arial Black" pitchFamily="34" charset="0"/>
              <a:ea typeface="맑은 고딕" pitchFamily="50" charset="-127"/>
            </a:endParaRPr>
          </a:p>
          <a:p>
            <a:pPr algn="r" rtl="1"/>
            <a:endParaRPr lang="en-US" altLang="ko-KR" sz="4000" dirty="0" smtClean="0">
              <a:solidFill>
                <a:schemeClr val="accent3">
                  <a:lumMod val="75000"/>
                </a:schemeClr>
              </a:solidFill>
              <a:latin typeface="Arial Black" pitchFamily="34" charset="0"/>
              <a:ea typeface="맑은 고딕" pitchFamily="50" charset="-127"/>
            </a:endParaRPr>
          </a:p>
        </p:txBody>
      </p:sp>
      <p:sp>
        <p:nvSpPr>
          <p:cNvPr id="6" name="מלבן 5"/>
          <p:cNvSpPr/>
          <p:nvPr/>
        </p:nvSpPr>
        <p:spPr>
          <a:xfrm>
            <a:off x="827584" y="1500175"/>
            <a:ext cx="7530630" cy="2400657"/>
          </a:xfrm>
          <a:prstGeom prst="rect">
            <a:avLst/>
          </a:prstGeom>
        </p:spPr>
        <p:txBody>
          <a:bodyPr wrap="square">
            <a:spAutoFit/>
          </a:bodyPr>
          <a:lstStyle/>
          <a:p>
            <a:pPr algn="r" rtl="1"/>
            <a:r>
              <a:rPr lang="he-IL" dirty="0" smtClean="0"/>
              <a:t>ברשת </a:t>
            </a:r>
            <a:r>
              <a:rPr lang="he-IL" dirty="0" err="1" smtClean="0"/>
              <a:t>פייסבוק</a:t>
            </a:r>
            <a:r>
              <a:rPr lang="he-IL" dirty="0" smtClean="0"/>
              <a:t> מרבית הנבדקים מדווחים </a:t>
            </a:r>
            <a:r>
              <a:rPr lang="he-IL" u="sng" dirty="0" smtClean="0"/>
              <a:t>שמשתפים לעיתים מידע</a:t>
            </a:r>
            <a:r>
              <a:rPr lang="he-IL" dirty="0" smtClean="0"/>
              <a:t> בנושאי השכלה </a:t>
            </a:r>
            <a:r>
              <a:rPr lang="en-US" dirty="0" smtClean="0"/>
              <a:t/>
            </a:r>
            <a:br>
              <a:rPr lang="en-US" dirty="0" smtClean="0"/>
            </a:br>
            <a:r>
              <a:rPr lang="he-IL" dirty="0" smtClean="0"/>
              <a:t>ועבודה (</a:t>
            </a:r>
            <a:r>
              <a:rPr lang="he-IL" dirty="0" smtClean="0">
                <a:solidFill>
                  <a:srgbClr val="CE32B0"/>
                </a:solidFill>
              </a:rPr>
              <a:t>75%</a:t>
            </a:r>
            <a:r>
              <a:rPr lang="he-IL" dirty="0" smtClean="0"/>
              <a:t>), ברשת </a:t>
            </a:r>
            <a:r>
              <a:rPr lang="he-IL" dirty="0" err="1" smtClean="0"/>
              <a:t>לינקדאין</a:t>
            </a:r>
            <a:r>
              <a:rPr lang="he-IL" dirty="0" smtClean="0"/>
              <a:t>, מרבית הנבדקים (</a:t>
            </a:r>
            <a:r>
              <a:rPr lang="he-IL" dirty="0" smtClean="0">
                <a:solidFill>
                  <a:srgbClr val="CE32B0"/>
                </a:solidFill>
              </a:rPr>
              <a:t>61%</a:t>
            </a:r>
            <a:r>
              <a:rPr lang="he-IL" dirty="0" smtClean="0"/>
              <a:t>) מדווחים </a:t>
            </a:r>
            <a:r>
              <a:rPr lang="he-IL" u="sng" dirty="0" smtClean="0"/>
              <a:t>שאף פעם לא  </a:t>
            </a:r>
            <a:r>
              <a:rPr lang="en-US" u="sng" dirty="0" smtClean="0"/>
              <a:t/>
            </a:r>
            <a:br>
              <a:rPr lang="en-US" u="sng" dirty="0" smtClean="0"/>
            </a:br>
            <a:r>
              <a:rPr lang="he-IL" u="sng" dirty="0" smtClean="0"/>
              <a:t>משתפים</a:t>
            </a:r>
            <a:r>
              <a:rPr lang="he-IL" dirty="0" smtClean="0"/>
              <a:t> או מעבירים מידע בנושאי השכלה ועבודה. הבדלים אלו נמצאו מובהקים.</a:t>
            </a:r>
          </a:p>
          <a:p>
            <a:pPr algn="r" rtl="1"/>
            <a:endParaRPr lang="he-IL" dirty="0"/>
          </a:p>
          <a:p>
            <a:pPr algn="r" rtl="1"/>
            <a:endParaRPr lang="he-IL" dirty="0" smtClean="0"/>
          </a:p>
          <a:p>
            <a:pPr algn="r" rtl="1"/>
            <a:r>
              <a:rPr lang="he-IL" sz="2000" u="sng" dirty="0" smtClean="0"/>
              <a:t>מסקנה:</a:t>
            </a:r>
            <a:r>
              <a:rPr lang="en-US" sz="2000" dirty="0" smtClean="0"/>
              <a:t> </a:t>
            </a:r>
            <a:r>
              <a:rPr lang="he-IL" sz="2000" dirty="0" err="1" smtClean="0"/>
              <a:t>בלינקדאין</a:t>
            </a:r>
            <a:r>
              <a:rPr lang="he-IL" sz="2000" dirty="0" smtClean="0"/>
              <a:t> מתרחשת חשיפה גדולה יותר של פרטים אישיים בתחום המקצועי אולם </a:t>
            </a:r>
            <a:r>
              <a:rPr lang="he-IL" sz="2000" dirty="0" err="1" smtClean="0"/>
              <a:t>בפייסבוק</a:t>
            </a:r>
            <a:r>
              <a:rPr lang="he-IL" sz="2000" dirty="0" smtClean="0"/>
              <a:t> מתקיימת פעילות רבה יותר של שיתוף, הפצת </a:t>
            </a:r>
            <a:r>
              <a:rPr lang="en-US" sz="2000" dirty="0" smtClean="0"/>
              <a:t/>
            </a:r>
            <a:br>
              <a:rPr lang="en-US" sz="2000" dirty="0" smtClean="0"/>
            </a:br>
            <a:r>
              <a:rPr lang="he-IL" sz="2000" dirty="0" smtClean="0"/>
              <a:t>והעברת מידע מקצועי בין החברים.</a:t>
            </a:r>
            <a:endParaRPr 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1000100" y="285728"/>
            <a:ext cx="7642244" cy="1323439"/>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הבדלים בין הרשתות בשיקולים לחשיפת מידע</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6" name="מלבן 5"/>
          <p:cNvSpPr/>
          <p:nvPr/>
        </p:nvSpPr>
        <p:spPr>
          <a:xfrm>
            <a:off x="1000100" y="1500175"/>
            <a:ext cx="7358114" cy="1200329"/>
          </a:xfrm>
          <a:prstGeom prst="rect">
            <a:avLst/>
          </a:prstGeom>
        </p:spPr>
        <p:txBody>
          <a:bodyPr wrap="square">
            <a:spAutoFit/>
          </a:bodyPr>
          <a:lstStyle/>
          <a:p>
            <a:pPr algn="r" rtl="1"/>
            <a:endParaRPr lang="he-IL" dirty="0" smtClean="0"/>
          </a:p>
          <a:p>
            <a:pPr algn="r" rtl="1"/>
            <a:endParaRPr lang="he-IL" dirty="0"/>
          </a:p>
          <a:p>
            <a:pPr algn="r" rtl="1"/>
            <a:endParaRPr lang="he-IL" dirty="0" smtClean="0"/>
          </a:p>
          <a:p>
            <a:pPr algn="r" rtl="1"/>
            <a:endParaRPr lang="he-IL" dirty="0"/>
          </a:p>
        </p:txBody>
      </p:sp>
      <p:graphicFrame>
        <p:nvGraphicFramePr>
          <p:cNvPr id="4" name="תרשים 3"/>
          <p:cNvGraphicFramePr>
            <a:graphicFrameLocks/>
          </p:cNvGraphicFramePr>
          <p:nvPr>
            <p:extLst>
              <p:ext uri="{D42A27DB-BD31-4B8C-83A1-F6EECF244321}">
                <p14:modId xmlns:p14="http://schemas.microsoft.com/office/powerpoint/2010/main" val="1742261472"/>
              </p:ext>
            </p:extLst>
          </p:nvPr>
        </p:nvGraphicFramePr>
        <p:xfrm>
          <a:off x="539552" y="1455354"/>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תרשים 6"/>
          <p:cNvGraphicFramePr>
            <a:graphicFrameLocks/>
          </p:cNvGraphicFramePr>
          <p:nvPr>
            <p:extLst>
              <p:ext uri="{D42A27DB-BD31-4B8C-83A1-F6EECF244321}">
                <p14:modId xmlns:p14="http://schemas.microsoft.com/office/powerpoint/2010/main" val="766501279"/>
              </p:ext>
            </p:extLst>
          </p:nvPr>
        </p:nvGraphicFramePr>
        <p:xfrm>
          <a:off x="4211960" y="3356992"/>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7"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770131" y="292222"/>
            <a:ext cx="8016711" cy="1323439"/>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השפעת מאפיינים דמוגרפיים על חשיפת מידע מקצועי</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8" name="מלבן 7"/>
          <p:cNvSpPr/>
          <p:nvPr/>
        </p:nvSpPr>
        <p:spPr>
          <a:xfrm>
            <a:off x="1056148" y="1619549"/>
            <a:ext cx="7674646" cy="3416320"/>
          </a:xfrm>
          <a:prstGeom prst="rect">
            <a:avLst/>
          </a:prstGeom>
        </p:spPr>
        <p:txBody>
          <a:bodyPr wrap="square">
            <a:spAutoFit/>
          </a:bodyPr>
          <a:lstStyle/>
          <a:p>
            <a:pPr algn="r" rtl="1"/>
            <a:r>
              <a:rPr lang="he-IL" dirty="0" smtClean="0"/>
              <a:t>בניגוד למחקר קודם בתחום חשיפת מידע כללי ברשתות חברתיות ממצאינו הראו </a:t>
            </a:r>
            <a:r>
              <a:rPr lang="en-US" dirty="0" smtClean="0"/>
              <a:t/>
            </a:r>
            <a:br>
              <a:rPr lang="en-US" dirty="0" smtClean="0"/>
            </a:br>
            <a:r>
              <a:rPr lang="he-IL" u="sng" dirty="0" smtClean="0"/>
              <a:t>שלא </a:t>
            </a:r>
            <a:r>
              <a:rPr lang="he-IL" u="sng" dirty="0" smtClean="0"/>
              <a:t>נמצאו הבדלים </a:t>
            </a:r>
            <a:r>
              <a:rPr lang="he-IL" dirty="0" smtClean="0"/>
              <a:t>מובהקים על פי </a:t>
            </a:r>
            <a:r>
              <a:rPr lang="he-IL" dirty="0" smtClean="0">
                <a:solidFill>
                  <a:srgbClr val="00B0F0"/>
                </a:solidFill>
              </a:rPr>
              <a:t>גיל, מצב משפחתי, עיסוק, ומגדר </a:t>
            </a:r>
            <a:r>
              <a:rPr lang="he-IL" dirty="0" smtClean="0"/>
              <a:t>בדפוסי חשיפת הפרטים בשתי הרשתות החברתיות.</a:t>
            </a:r>
          </a:p>
          <a:p>
            <a:pPr algn="r" rtl="1"/>
            <a:endParaRPr lang="he-IL" dirty="0" smtClean="0"/>
          </a:p>
          <a:p>
            <a:pPr algn="r" rtl="1"/>
            <a:r>
              <a:rPr lang="en-US" b="1" dirty="0" smtClean="0"/>
              <a:t>LinkedIn</a:t>
            </a:r>
          </a:p>
          <a:p>
            <a:pPr algn="r" rtl="1"/>
            <a:r>
              <a:rPr lang="he-IL" dirty="0" smtClean="0"/>
              <a:t>בעלי </a:t>
            </a:r>
            <a:r>
              <a:rPr lang="he-IL" dirty="0" smtClean="0">
                <a:solidFill>
                  <a:srgbClr val="CE32B0"/>
                </a:solidFill>
              </a:rPr>
              <a:t>שכר גבוה </a:t>
            </a:r>
            <a:r>
              <a:rPr lang="he-IL" dirty="0" smtClean="0"/>
              <a:t>(מעל 10500 ש"ח) </a:t>
            </a:r>
            <a:r>
              <a:rPr lang="he-IL" dirty="0" smtClean="0">
                <a:solidFill>
                  <a:srgbClr val="CE32B0"/>
                </a:solidFill>
              </a:rPr>
              <a:t>וותק נמוך </a:t>
            </a:r>
            <a:r>
              <a:rPr lang="he-IL" dirty="0" smtClean="0"/>
              <a:t>(עד 8 שנים) פרסמו משמעותית יותר</a:t>
            </a:r>
            <a:r>
              <a:rPr lang="en-US" dirty="0" smtClean="0"/>
              <a:t/>
            </a:r>
            <a:br>
              <a:rPr lang="en-US" dirty="0" smtClean="0"/>
            </a:br>
            <a:r>
              <a:rPr lang="he-IL" dirty="0" smtClean="0"/>
              <a:t>מידע מקצועי לעומת בעלי שכר נמוך וותק גבוה יותר. </a:t>
            </a:r>
          </a:p>
          <a:p>
            <a:pPr algn="r" rtl="1"/>
            <a:endParaRPr lang="he-IL" dirty="0" smtClean="0"/>
          </a:p>
          <a:p>
            <a:pPr algn="r" rtl="1"/>
            <a:r>
              <a:rPr lang="en-US" b="1" dirty="0" smtClean="0"/>
              <a:t>Facebook</a:t>
            </a:r>
            <a:endParaRPr lang="he-IL" b="1" dirty="0" smtClean="0"/>
          </a:p>
          <a:p>
            <a:pPr algn="r" rtl="1"/>
            <a:r>
              <a:rPr lang="he-IL" dirty="0"/>
              <a:t>נבדקים מועסקים (</a:t>
            </a:r>
            <a:r>
              <a:rPr lang="en-US" dirty="0"/>
              <a:t>87%</a:t>
            </a:r>
            <a:r>
              <a:rPr lang="he-IL" dirty="0"/>
              <a:t>, 196 מסך בעלי הכרטיס ברשת) חושפים </a:t>
            </a:r>
            <a:r>
              <a:rPr lang="he-IL" dirty="0" smtClean="0"/>
              <a:t>יותר פרטי </a:t>
            </a:r>
            <a:r>
              <a:rPr lang="he-IL" dirty="0"/>
              <a:t>תעסוקה באופן מובהק בהשוואה לנבדקים שאינם עובדים.</a:t>
            </a:r>
            <a:endParaRPr lang="en-US" b="1" dirty="0" smtClean="0"/>
          </a:p>
          <a:p>
            <a:pPr algn="r" rtl="1"/>
            <a:endParaRPr lang="he-IL"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395536" y="292222"/>
            <a:ext cx="8391306"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גורמים התנהגותיים ורגשיים </a:t>
            </a:r>
            <a:r>
              <a:rPr lang="he-IL" altLang="ko-KR" sz="4000" dirty="0" err="1" smtClean="0">
                <a:solidFill>
                  <a:schemeClr val="accent3">
                    <a:lumMod val="75000"/>
                  </a:schemeClr>
                </a:solidFill>
                <a:latin typeface="Arial Black" pitchFamily="34" charset="0"/>
                <a:ea typeface="맑은 고딕" pitchFamily="50" charset="-127"/>
              </a:rPr>
              <a:t>בפייסבוק</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6" name="מלבן 5"/>
          <p:cNvSpPr/>
          <p:nvPr/>
        </p:nvSpPr>
        <p:spPr>
          <a:xfrm>
            <a:off x="1000100" y="1232361"/>
            <a:ext cx="7572428" cy="3970318"/>
          </a:xfrm>
          <a:prstGeom prst="rect">
            <a:avLst/>
          </a:prstGeom>
        </p:spPr>
        <p:txBody>
          <a:bodyPr wrap="square">
            <a:spAutoFit/>
          </a:bodyPr>
          <a:lstStyle/>
          <a:p>
            <a:pPr algn="r" rtl="1"/>
            <a:r>
              <a:rPr lang="he-IL" dirty="0" smtClean="0"/>
              <a:t>קשרים חיוביים מובהקים לפי מדד </a:t>
            </a:r>
            <a:r>
              <a:rPr lang="he-IL" dirty="0" err="1" smtClean="0"/>
              <a:t>פירסון</a:t>
            </a:r>
            <a:r>
              <a:rPr lang="he-IL" dirty="0" smtClean="0"/>
              <a:t> ברמת מובהקות </a:t>
            </a:r>
            <a:r>
              <a:rPr lang="en-US" dirty="0" smtClean="0"/>
              <a:t>p&lt;0.01</a:t>
            </a:r>
            <a:r>
              <a:rPr lang="he-IL" dirty="0" smtClean="0"/>
              <a:t> בין:</a:t>
            </a:r>
          </a:p>
          <a:p>
            <a:pPr algn="r" rtl="1"/>
            <a:endParaRPr lang="he-IL" dirty="0" smtClean="0"/>
          </a:p>
          <a:p>
            <a:pPr marL="342900" indent="-342900" algn="r" rtl="1">
              <a:buAutoNum type="arabicPeriod"/>
            </a:pPr>
            <a:r>
              <a:rPr lang="he-IL" dirty="0" smtClean="0"/>
              <a:t>מספר </a:t>
            </a:r>
            <a:r>
              <a:rPr lang="he-IL" dirty="0" smtClean="0">
                <a:solidFill>
                  <a:srgbClr val="CE32B0"/>
                </a:solidFill>
              </a:rPr>
              <a:t>שעות הגלישה </a:t>
            </a:r>
            <a:r>
              <a:rPr lang="he-IL" dirty="0" smtClean="0"/>
              <a:t>ביום לבין כמות פרטי התעסוקה שמשתף הנבדק (0.3). </a:t>
            </a:r>
            <a:r>
              <a:rPr lang="en-US" dirty="0" smtClean="0"/>
              <a:t/>
            </a:r>
            <a:br>
              <a:rPr lang="en-US" dirty="0" smtClean="0"/>
            </a:br>
            <a:endParaRPr lang="he-IL" dirty="0" smtClean="0"/>
          </a:p>
          <a:p>
            <a:pPr algn="r" rtl="1"/>
            <a:endParaRPr lang="he-IL" dirty="0" smtClean="0"/>
          </a:p>
          <a:p>
            <a:pPr algn="r" rtl="1"/>
            <a:r>
              <a:rPr lang="he-IL" dirty="0" smtClean="0"/>
              <a:t>2. </a:t>
            </a:r>
            <a:r>
              <a:rPr lang="he-IL" dirty="0" smtClean="0">
                <a:solidFill>
                  <a:srgbClr val="CE32B0"/>
                </a:solidFill>
              </a:rPr>
              <a:t>היחס למקום העבודה </a:t>
            </a:r>
            <a:r>
              <a:rPr lang="he-IL" dirty="0" smtClean="0"/>
              <a:t>הנוכחי לבין כמות פרטי התעסוקה שמשתפים הנבדקים </a:t>
            </a:r>
            <a:r>
              <a:rPr lang="en-US" dirty="0" smtClean="0"/>
              <a:t/>
            </a:r>
            <a:br>
              <a:rPr lang="en-US" dirty="0" smtClean="0"/>
            </a:br>
            <a:r>
              <a:rPr lang="he-IL" dirty="0" smtClean="0"/>
              <a:t>(0.24). </a:t>
            </a:r>
          </a:p>
          <a:p>
            <a:pPr algn="r" rtl="1"/>
            <a:endParaRPr lang="he-IL" dirty="0" smtClean="0"/>
          </a:p>
          <a:p>
            <a:pPr algn="r" rtl="1"/>
            <a:r>
              <a:rPr lang="he-IL" dirty="0" smtClean="0"/>
              <a:t>3. בין </a:t>
            </a:r>
            <a:r>
              <a:rPr lang="he-IL" dirty="0">
                <a:solidFill>
                  <a:srgbClr val="CE32B0"/>
                </a:solidFill>
              </a:rPr>
              <a:t>מידת הגאווה </a:t>
            </a:r>
            <a:r>
              <a:rPr lang="he-IL" dirty="0"/>
              <a:t>בבית הספר בו למד הנבדק לבין כמות </a:t>
            </a:r>
            <a:r>
              <a:rPr lang="he-IL" dirty="0" smtClean="0"/>
              <a:t>פרטי </a:t>
            </a:r>
            <a:r>
              <a:rPr lang="he-IL" dirty="0"/>
              <a:t>השכלה וכמות פרטי התעסוקה </a:t>
            </a:r>
            <a:r>
              <a:rPr lang="he-IL" dirty="0" smtClean="0"/>
              <a:t>ברשת (0.21). </a:t>
            </a:r>
          </a:p>
          <a:p>
            <a:pPr algn="r" rtl="1"/>
            <a:endParaRPr lang="he-IL" dirty="0" smtClean="0"/>
          </a:p>
          <a:p>
            <a:pPr algn="r" rtl="1"/>
            <a:r>
              <a:rPr lang="he-IL" dirty="0" smtClean="0"/>
              <a:t>4. בין </a:t>
            </a:r>
            <a:r>
              <a:rPr lang="he-IL" dirty="0" smtClean="0">
                <a:solidFill>
                  <a:srgbClr val="CE32B0"/>
                </a:solidFill>
              </a:rPr>
              <a:t>מידת </a:t>
            </a:r>
            <a:r>
              <a:rPr lang="he-IL" dirty="0">
                <a:solidFill>
                  <a:srgbClr val="CE32B0"/>
                </a:solidFill>
              </a:rPr>
              <a:t>הגאווה </a:t>
            </a:r>
            <a:r>
              <a:rPr lang="he-IL" dirty="0"/>
              <a:t>במוסדות להשכלה גבוהה בהם למד הנבדק לבין כמות פרטי </a:t>
            </a:r>
            <a:r>
              <a:rPr lang="en-US" dirty="0" smtClean="0"/>
              <a:t/>
            </a:r>
            <a:br>
              <a:rPr lang="en-US" dirty="0" smtClean="0"/>
            </a:br>
            <a:r>
              <a:rPr lang="he-IL" dirty="0" smtClean="0"/>
              <a:t>השכלה וכמות </a:t>
            </a:r>
            <a:r>
              <a:rPr lang="he-IL" dirty="0"/>
              <a:t>פרטי התעסוקה </a:t>
            </a:r>
            <a:r>
              <a:rPr lang="he-IL" dirty="0" smtClean="0"/>
              <a:t>ברשת (</a:t>
            </a:r>
            <a:r>
              <a:rPr lang="he-IL" dirty="0"/>
              <a:t>0.29</a:t>
            </a:r>
            <a:r>
              <a:rPr lang="he-IL" dirty="0" smtClean="0"/>
              <a:t>).</a:t>
            </a:r>
            <a:endParaRPr lang="he-IL" dirty="0"/>
          </a:p>
          <a:p>
            <a:pPr algn="r" rtl="1"/>
            <a:endParaRPr lang="he-IL"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2571736" y="285728"/>
            <a:ext cx="6070608" cy="1323439"/>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השפעה חיובית של גורמים חברתיים בשתי הרשתות</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6" name="מלבן 5"/>
          <p:cNvSpPr/>
          <p:nvPr/>
        </p:nvSpPr>
        <p:spPr>
          <a:xfrm>
            <a:off x="683568" y="1500175"/>
            <a:ext cx="7674646" cy="5786199"/>
          </a:xfrm>
          <a:prstGeom prst="rect">
            <a:avLst/>
          </a:prstGeom>
        </p:spPr>
        <p:txBody>
          <a:bodyPr wrap="square">
            <a:spAutoFit/>
          </a:bodyPr>
          <a:lstStyle/>
          <a:p>
            <a:pPr rtl="1"/>
            <a:endParaRPr lang="he-IL" dirty="0" smtClean="0"/>
          </a:p>
          <a:p>
            <a:pPr algn="r" rtl="1"/>
            <a:r>
              <a:rPr lang="he-IL" dirty="0" smtClean="0"/>
              <a:t>חשיפת מידע מקצועי עולה אם:</a:t>
            </a:r>
          </a:p>
          <a:p>
            <a:pPr marL="342900" indent="-342900" algn="r" rtl="1">
              <a:buAutoNum type="arabicPeriod"/>
            </a:pPr>
            <a:r>
              <a:rPr lang="he-IL" dirty="0" smtClean="0"/>
              <a:t>קיים דף ברשתות חברתיות לחברה בה מועסק הנבדק</a:t>
            </a:r>
          </a:p>
          <a:p>
            <a:pPr marL="342900" indent="-342900" algn="r" rtl="1">
              <a:buAutoNum type="arabicPeriod"/>
            </a:pPr>
            <a:r>
              <a:rPr lang="he-IL" dirty="0" smtClean="0"/>
              <a:t>יש לנבדק קשרים חברתיים ברשת עם עמיתיהם מהעבודה הנוכחית</a:t>
            </a:r>
          </a:p>
          <a:p>
            <a:pPr algn="r" rtl="1"/>
            <a:endParaRPr lang="he-IL" dirty="0" smtClean="0"/>
          </a:p>
          <a:p>
            <a:pPr algn="r" rtl="1"/>
            <a:endParaRPr lang="he-IL" dirty="0" smtClean="0"/>
          </a:p>
          <a:p>
            <a:pPr algn="r" rtl="1"/>
            <a:endParaRPr lang="he-IL" dirty="0" smtClean="0"/>
          </a:p>
          <a:p>
            <a:pPr algn="r" rtl="1"/>
            <a:endParaRPr lang="he-IL" dirty="0"/>
          </a:p>
          <a:p>
            <a:pPr algn="r" rtl="1"/>
            <a:endParaRPr lang="he-IL" dirty="0" smtClean="0"/>
          </a:p>
          <a:p>
            <a:pPr algn="r" rtl="1"/>
            <a:endParaRPr lang="he-IL" dirty="0"/>
          </a:p>
          <a:p>
            <a:pPr algn="r" rtl="1"/>
            <a:endParaRPr lang="he-IL" dirty="0" smtClean="0"/>
          </a:p>
          <a:p>
            <a:pPr algn="r" rtl="1"/>
            <a:endParaRPr lang="he-IL" dirty="0" smtClean="0"/>
          </a:p>
          <a:p>
            <a:pPr algn="r" rtl="1"/>
            <a:endParaRPr lang="en-US" dirty="0"/>
          </a:p>
          <a:p>
            <a:pPr algn="r" rtl="1"/>
            <a:endParaRPr lang="he-IL" sz="2000" u="sng" dirty="0" smtClean="0"/>
          </a:p>
          <a:p>
            <a:pPr algn="r" rtl="1"/>
            <a:endParaRPr lang="he-IL" sz="2000" u="sng" dirty="0"/>
          </a:p>
          <a:p>
            <a:pPr algn="r" rtl="1"/>
            <a:r>
              <a:rPr lang="he-IL" sz="2000" u="sng" dirty="0" smtClean="0"/>
              <a:t>מסקנה</a:t>
            </a:r>
            <a:r>
              <a:rPr lang="he-IL" sz="2000" dirty="0" smtClean="0"/>
              <a:t>: עבור </a:t>
            </a:r>
            <a:r>
              <a:rPr lang="he-IL" sz="2000" dirty="0"/>
              <a:t>הרשת </a:t>
            </a:r>
            <a:r>
              <a:rPr lang="he-IL" sz="2000" dirty="0" err="1" smtClean="0"/>
              <a:t>פייסבוק</a:t>
            </a:r>
            <a:r>
              <a:rPr lang="he-IL" sz="2000" dirty="0"/>
              <a:t> </a:t>
            </a:r>
            <a:r>
              <a:rPr lang="he-IL" sz="2000" dirty="0" smtClean="0"/>
              <a:t>רוב </a:t>
            </a:r>
            <a:r>
              <a:rPr lang="he-IL" sz="2000" dirty="0"/>
              <a:t>הגורמים ההתנהגותיים רגשיים וחברתיים </a:t>
            </a:r>
            <a:r>
              <a:rPr lang="en-US" sz="2000" dirty="0" smtClean="0"/>
              <a:t/>
            </a:r>
            <a:br>
              <a:rPr lang="en-US" sz="2000" dirty="0" smtClean="0"/>
            </a:br>
            <a:r>
              <a:rPr lang="he-IL" sz="2000" dirty="0" smtClean="0"/>
              <a:t>משפיעים על </a:t>
            </a:r>
            <a:r>
              <a:rPr lang="he-IL" sz="2000" dirty="0"/>
              <a:t>דפוסי חשיפת מידע מקצועי ואילו עבור </a:t>
            </a:r>
            <a:r>
              <a:rPr lang="he-IL" sz="2000" dirty="0" err="1"/>
              <a:t>לינקדאין</a:t>
            </a:r>
            <a:r>
              <a:rPr lang="he-IL" sz="2000" dirty="0"/>
              <a:t> רק לגורמים </a:t>
            </a:r>
            <a:r>
              <a:rPr lang="en-US" sz="2000" dirty="0" smtClean="0"/>
              <a:t/>
            </a:r>
            <a:br>
              <a:rPr lang="en-US" sz="2000" dirty="0" smtClean="0"/>
            </a:br>
            <a:r>
              <a:rPr lang="he-IL" sz="2000" dirty="0" smtClean="0"/>
              <a:t>החברתיים הייתה </a:t>
            </a:r>
            <a:r>
              <a:rPr lang="he-IL" sz="2000" dirty="0"/>
              <a:t>השפעה על כמות המידע הנחשף בה.</a:t>
            </a:r>
            <a:endParaRPr lang="en-US" sz="2000" dirty="0"/>
          </a:p>
          <a:p>
            <a:pPr algn="r" rtl="1"/>
            <a:endParaRPr lang="en-US" dirty="0" smtClean="0"/>
          </a:p>
          <a:p>
            <a:pPr algn="r" rtl="1"/>
            <a:endParaRPr lang="he-IL" dirty="0" smtClean="0"/>
          </a:p>
        </p:txBody>
      </p:sp>
      <p:graphicFrame>
        <p:nvGraphicFramePr>
          <p:cNvPr id="7" name="תרשים 6"/>
          <p:cNvGraphicFramePr>
            <a:graphicFrameLocks/>
          </p:cNvGraphicFramePr>
          <p:nvPr>
            <p:extLst>
              <p:ext uri="{D42A27DB-BD31-4B8C-83A1-F6EECF244321}">
                <p14:modId xmlns:p14="http://schemas.microsoft.com/office/powerpoint/2010/main" val="3314952635"/>
              </p:ext>
            </p:extLst>
          </p:nvPr>
        </p:nvGraphicFramePr>
        <p:xfrm>
          <a:off x="2699792" y="2713898"/>
          <a:ext cx="4152900" cy="2743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899592" y="285728"/>
            <a:ext cx="7742752" cy="1938992"/>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קשר בין אפקטיביות של הרשת במציאת עבודה לבין חשיפת מידע מקצועי</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2" name="מלבן 1"/>
          <p:cNvSpPr/>
          <p:nvPr/>
        </p:nvSpPr>
        <p:spPr>
          <a:xfrm>
            <a:off x="1259632" y="2708920"/>
            <a:ext cx="7454720" cy="2308324"/>
          </a:xfrm>
          <a:prstGeom prst="rect">
            <a:avLst/>
          </a:prstGeom>
        </p:spPr>
        <p:txBody>
          <a:bodyPr wrap="square">
            <a:spAutoFit/>
          </a:bodyPr>
          <a:lstStyle/>
          <a:p>
            <a:pPr algn="r" rtl="1"/>
            <a:r>
              <a:rPr lang="en-US" b="1" dirty="0" smtClean="0"/>
              <a:t>Facebook</a:t>
            </a:r>
          </a:p>
          <a:p>
            <a:pPr algn="r" rtl="1"/>
            <a:r>
              <a:rPr lang="he-IL" dirty="0" smtClean="0"/>
              <a:t>קיימת השפעה חיובית בין </a:t>
            </a:r>
            <a:r>
              <a:rPr lang="he-IL" dirty="0" smtClean="0">
                <a:solidFill>
                  <a:srgbClr val="CE32B0"/>
                </a:solidFill>
              </a:rPr>
              <a:t>תפיסת אפקטיביות </a:t>
            </a:r>
            <a:r>
              <a:rPr lang="he-IL" dirty="0" smtClean="0"/>
              <a:t>למידת חשיפת מידע מקצועי</a:t>
            </a:r>
          </a:p>
          <a:p>
            <a:pPr algn="r" rtl="1"/>
            <a:r>
              <a:rPr lang="he-IL" dirty="0" smtClean="0"/>
              <a:t>קיימת השפעה חיובית בין </a:t>
            </a:r>
            <a:r>
              <a:rPr lang="he-IL" dirty="0" smtClean="0">
                <a:solidFill>
                  <a:srgbClr val="CE32B0"/>
                </a:solidFill>
              </a:rPr>
              <a:t>עזרה </a:t>
            </a:r>
            <a:r>
              <a:rPr lang="he-IL" dirty="0" smtClean="0">
                <a:solidFill>
                  <a:srgbClr val="CE32B0"/>
                </a:solidFill>
              </a:rPr>
              <a:t>בפועל </a:t>
            </a:r>
            <a:r>
              <a:rPr lang="he-IL" dirty="0" smtClean="0"/>
              <a:t>במציאת עבודה לבין מידת חשיפת מידע מקצועי (0.39, 0.40 לפי מדד </a:t>
            </a:r>
            <a:r>
              <a:rPr lang="he-IL" dirty="0" err="1" smtClean="0"/>
              <a:t>פירסון</a:t>
            </a:r>
            <a:r>
              <a:rPr lang="he-IL" dirty="0" smtClean="0"/>
              <a:t> </a:t>
            </a:r>
            <a:r>
              <a:rPr lang="he-IL" dirty="0"/>
              <a:t>ברמת מובהקות </a:t>
            </a:r>
            <a:r>
              <a:rPr lang="en-US" dirty="0"/>
              <a:t>p&lt;0.01</a:t>
            </a:r>
            <a:r>
              <a:rPr lang="he-IL" dirty="0" smtClean="0"/>
              <a:t>).</a:t>
            </a:r>
            <a:endParaRPr lang="en-US" dirty="0"/>
          </a:p>
          <a:p>
            <a:pPr algn="r" rtl="1"/>
            <a:endParaRPr lang="en-US" dirty="0" smtClean="0"/>
          </a:p>
          <a:p>
            <a:pPr algn="r" rtl="1"/>
            <a:r>
              <a:rPr lang="en-US" b="1" dirty="0" smtClean="0"/>
              <a:t>LinkedIn</a:t>
            </a:r>
          </a:p>
          <a:p>
            <a:pPr algn="r" rtl="1"/>
            <a:r>
              <a:rPr lang="he-IL" dirty="0" smtClean="0"/>
              <a:t>קיימת השפעה חיובית בין </a:t>
            </a:r>
            <a:r>
              <a:rPr lang="he-IL" dirty="0" smtClean="0">
                <a:solidFill>
                  <a:srgbClr val="CE32B0"/>
                </a:solidFill>
              </a:rPr>
              <a:t>עזרה </a:t>
            </a:r>
            <a:r>
              <a:rPr lang="he-IL" dirty="0" smtClean="0">
                <a:solidFill>
                  <a:srgbClr val="CE32B0"/>
                </a:solidFill>
              </a:rPr>
              <a:t>בפועל </a:t>
            </a:r>
            <a:r>
              <a:rPr lang="he-IL" dirty="0" smtClean="0"/>
              <a:t>במציאת עבודה לבין מידת חשיפת </a:t>
            </a:r>
            <a:r>
              <a:rPr lang="he-IL" dirty="0"/>
              <a:t>מידע מקצועי </a:t>
            </a:r>
            <a:r>
              <a:rPr lang="he-IL" dirty="0" smtClean="0"/>
              <a:t>(0.40 </a:t>
            </a:r>
            <a:r>
              <a:rPr lang="he-IL" dirty="0"/>
              <a:t>לפי מדד </a:t>
            </a:r>
            <a:r>
              <a:rPr lang="he-IL" dirty="0" err="1" smtClean="0"/>
              <a:t>פירסון</a:t>
            </a:r>
            <a:r>
              <a:rPr lang="he-IL" dirty="0" smtClean="0"/>
              <a:t> </a:t>
            </a:r>
            <a:r>
              <a:rPr lang="he-IL" dirty="0"/>
              <a:t>ברמת מובהקות </a:t>
            </a:r>
            <a:r>
              <a:rPr lang="en-US" dirty="0"/>
              <a:t>p&lt;0.01</a:t>
            </a:r>
            <a:r>
              <a:rPr lang="he-IL" dirty="0" smtClean="0"/>
              <a:t>).</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1357290" y="292222"/>
            <a:ext cx="7429552"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הרשתות שנבחנו - </a:t>
            </a:r>
            <a:r>
              <a:rPr lang="en-US" altLang="ko-KR" sz="4000" dirty="0" smtClean="0">
                <a:solidFill>
                  <a:schemeClr val="accent3">
                    <a:lumMod val="75000"/>
                  </a:schemeClr>
                </a:solidFill>
                <a:latin typeface="Arial Black" pitchFamily="34" charset="0"/>
                <a:ea typeface="맑은 고딕" pitchFamily="50" charset="-127"/>
              </a:rPr>
              <a:t>Facebook</a:t>
            </a:r>
          </a:p>
        </p:txBody>
      </p:sp>
      <p:sp>
        <p:nvSpPr>
          <p:cNvPr id="3" name="מלבן 2"/>
          <p:cNvSpPr/>
          <p:nvPr/>
        </p:nvSpPr>
        <p:spPr>
          <a:xfrm>
            <a:off x="1285852" y="1214422"/>
            <a:ext cx="7678636" cy="4832092"/>
          </a:xfrm>
          <a:prstGeom prst="rect">
            <a:avLst/>
          </a:prstGeom>
        </p:spPr>
        <p:txBody>
          <a:bodyPr wrap="square">
            <a:spAutoFit/>
          </a:bodyPr>
          <a:lstStyle/>
          <a:p>
            <a:pPr marL="342900" indent="-342900" algn="r" rtl="1">
              <a:buFont typeface="Arial" panose="020B0604020202020204" pitchFamily="34" charset="0"/>
              <a:buChar char="•"/>
            </a:pPr>
            <a:r>
              <a:rPr lang="he-IL" sz="2000" dirty="0" smtClean="0"/>
              <a:t>הפופולרית ביותר בישראל ובעולם ובעלת אופי חברתי כללי. </a:t>
            </a:r>
          </a:p>
          <a:p>
            <a:pPr marL="342900" indent="-342900" algn="r" rtl="1">
              <a:buFont typeface="Arial" panose="020B0604020202020204" pitchFamily="34" charset="0"/>
              <a:buChar char="•"/>
            </a:pPr>
            <a:r>
              <a:rPr lang="he-IL" sz="2000" dirty="0" smtClean="0"/>
              <a:t>אתר </a:t>
            </a:r>
            <a:r>
              <a:rPr lang="he-IL" sz="2000" dirty="0" err="1" smtClean="0"/>
              <a:t>הפייסבוק</a:t>
            </a:r>
            <a:r>
              <a:rPr lang="he-IL" sz="2000" dirty="0" smtClean="0"/>
              <a:t> ממוקם כשני בכמות הכניסות. </a:t>
            </a:r>
            <a:r>
              <a:rPr lang="en-US" sz="2000" dirty="0" smtClean="0"/>
              <a:t/>
            </a:r>
            <a:br>
              <a:rPr lang="en-US" sz="2000" dirty="0" smtClean="0"/>
            </a:br>
            <a:r>
              <a:rPr lang="he-IL" sz="2000" dirty="0" smtClean="0"/>
              <a:t>כמות הגולשים שנכנסים בשבוע לרשת החברתית </a:t>
            </a:r>
            <a:r>
              <a:rPr lang="en-US" sz="2000" dirty="0" smtClean="0"/>
              <a:t/>
            </a:r>
            <a:br>
              <a:rPr lang="en-US" sz="2000" dirty="0" smtClean="0"/>
            </a:br>
            <a:r>
              <a:rPr lang="he-IL" sz="2000" dirty="0" smtClean="0"/>
              <a:t>הינו </a:t>
            </a:r>
            <a:r>
              <a:rPr lang="en-US" sz="2000" dirty="0" smtClean="0"/>
              <a:t>.2,878,000</a:t>
            </a:r>
            <a:endParaRPr lang="he-IL" sz="2000" dirty="0" smtClean="0"/>
          </a:p>
          <a:p>
            <a:pPr marL="342900" indent="-342900" algn="r" rtl="1">
              <a:buFont typeface="Arial" panose="020B0604020202020204" pitchFamily="34" charset="0"/>
              <a:buChar char="•"/>
            </a:pPr>
            <a:r>
              <a:rPr lang="he-IL" sz="2000" dirty="0" smtClean="0"/>
              <a:t>מטרות חברתיות וכלים לייצוג עצמי כאשר כל משתמש יכול </a:t>
            </a:r>
            <a:r>
              <a:rPr lang="en-US" sz="2000" dirty="0" smtClean="0"/>
              <a:t/>
            </a:r>
            <a:br>
              <a:rPr lang="en-US" sz="2000" dirty="0" smtClean="0"/>
            </a:br>
            <a:r>
              <a:rPr lang="he-IL" sz="2000" dirty="0" smtClean="0"/>
              <a:t>להפוך לחבר של משתמש אחר</a:t>
            </a:r>
          </a:p>
          <a:p>
            <a:pPr marL="342900" indent="-342900" algn="r" rtl="1">
              <a:buFont typeface="Arial" panose="020B0604020202020204" pitchFamily="34" charset="0"/>
              <a:buChar char="•"/>
            </a:pPr>
            <a:r>
              <a:rPr lang="he-IL" sz="2000" dirty="0"/>
              <a:t>מחקר מקיף </a:t>
            </a:r>
            <a:r>
              <a:rPr lang="he-IL" sz="2000" dirty="0" smtClean="0"/>
              <a:t>(</a:t>
            </a:r>
            <a:r>
              <a:rPr lang="en-US" sz="2000" dirty="0" smtClean="0"/>
              <a:t>Di Capua, 2012</a:t>
            </a:r>
            <a:r>
              <a:rPr lang="he-IL" sz="2000" dirty="0" smtClean="0"/>
              <a:t>) </a:t>
            </a:r>
            <a:r>
              <a:rPr lang="he-IL" sz="2000" dirty="0"/>
              <a:t>שסקר 100 מחקרים שנעשו על רשת </a:t>
            </a:r>
            <a:r>
              <a:rPr lang="en-US" sz="2000" dirty="0" smtClean="0"/>
              <a:t/>
            </a:r>
            <a:br>
              <a:rPr lang="en-US" sz="2000" dirty="0" smtClean="0"/>
            </a:br>
            <a:r>
              <a:rPr lang="he-IL" sz="2000" dirty="0" err="1" smtClean="0"/>
              <a:t>פייסבוק</a:t>
            </a:r>
            <a:r>
              <a:rPr lang="he-IL" sz="2000" dirty="0" smtClean="0"/>
              <a:t>:</a:t>
            </a:r>
          </a:p>
          <a:p>
            <a:pPr marL="800100" lvl="1" indent="-342900" algn="r" rtl="1">
              <a:buFont typeface="Arial" panose="020B0604020202020204" pitchFamily="34" charset="0"/>
              <a:buChar char="•"/>
            </a:pPr>
            <a:r>
              <a:rPr lang="he-IL" sz="2000" dirty="0" smtClean="0"/>
              <a:t>כאשר </a:t>
            </a:r>
            <a:r>
              <a:rPr lang="he-IL" sz="2000" dirty="0" err="1"/>
              <a:t>פייסבוק</a:t>
            </a:r>
            <a:r>
              <a:rPr lang="he-IL" sz="2000" dirty="0"/>
              <a:t> נוסדה השימוש </a:t>
            </a:r>
            <a:r>
              <a:rPr lang="he-IL" sz="2000" dirty="0" smtClean="0"/>
              <a:t>העיקרי </a:t>
            </a:r>
            <a:r>
              <a:rPr lang="he-IL" sz="2000" dirty="0"/>
              <a:t>בה היה </a:t>
            </a:r>
            <a:r>
              <a:rPr lang="he-IL" sz="2000" i="1" dirty="0">
                <a:solidFill>
                  <a:srgbClr val="CE32B0"/>
                </a:solidFill>
              </a:rPr>
              <a:t>לשמור על קשר </a:t>
            </a:r>
            <a:r>
              <a:rPr lang="en-US" sz="2000" i="1" dirty="0" smtClean="0">
                <a:solidFill>
                  <a:srgbClr val="CE32B0"/>
                </a:solidFill>
              </a:rPr>
              <a:t/>
            </a:r>
            <a:br>
              <a:rPr lang="en-US" sz="2000" i="1" dirty="0" smtClean="0">
                <a:solidFill>
                  <a:srgbClr val="CE32B0"/>
                </a:solidFill>
              </a:rPr>
            </a:br>
            <a:r>
              <a:rPr lang="he-IL" sz="2000" i="1" dirty="0" smtClean="0">
                <a:solidFill>
                  <a:srgbClr val="CE32B0"/>
                </a:solidFill>
              </a:rPr>
              <a:t>עם </a:t>
            </a:r>
            <a:r>
              <a:rPr lang="he-IL" sz="2000" i="1" dirty="0">
                <a:solidFill>
                  <a:srgbClr val="CE32B0"/>
                </a:solidFill>
              </a:rPr>
              <a:t>חברים </a:t>
            </a:r>
            <a:r>
              <a:rPr lang="he-IL" sz="2000" i="1" dirty="0" smtClean="0">
                <a:solidFill>
                  <a:srgbClr val="CE32B0"/>
                </a:solidFill>
              </a:rPr>
              <a:t>או </a:t>
            </a:r>
            <a:r>
              <a:rPr lang="he-IL" sz="2000" i="1" dirty="0">
                <a:solidFill>
                  <a:srgbClr val="CE32B0"/>
                </a:solidFill>
              </a:rPr>
              <a:t>קרובי משפחה אשר רחוקים </a:t>
            </a:r>
            <a:r>
              <a:rPr lang="he-IL" sz="2000" i="1" dirty="0" smtClean="0">
                <a:solidFill>
                  <a:srgbClr val="CE32B0"/>
                </a:solidFill>
              </a:rPr>
              <a:t>גיאוגרפית</a:t>
            </a:r>
            <a:endParaRPr lang="he-IL" sz="2000" dirty="0" smtClean="0">
              <a:solidFill>
                <a:srgbClr val="CE32B0"/>
              </a:solidFill>
            </a:endParaRPr>
          </a:p>
          <a:p>
            <a:pPr lvl="1" algn="r" rtl="1"/>
            <a:endParaRPr lang="he-IL" sz="2000" dirty="0" smtClean="0"/>
          </a:p>
          <a:p>
            <a:pPr marL="800100" lvl="1" indent="-342900" algn="r" rtl="1">
              <a:buFont typeface="Arial" panose="020B0604020202020204" pitchFamily="34" charset="0"/>
              <a:buChar char="•"/>
            </a:pPr>
            <a:r>
              <a:rPr lang="he-IL" sz="2000" dirty="0" smtClean="0"/>
              <a:t>אך </a:t>
            </a:r>
            <a:r>
              <a:rPr lang="he-IL" sz="2000" dirty="0"/>
              <a:t>כיום נוכל לראות שימושים שונים </a:t>
            </a:r>
            <a:r>
              <a:rPr lang="he-IL" sz="2000" dirty="0" err="1" smtClean="0"/>
              <a:t>בפייסבוק</a:t>
            </a:r>
            <a:r>
              <a:rPr lang="he-IL" sz="2000" dirty="0" smtClean="0"/>
              <a:t> </a:t>
            </a:r>
            <a:r>
              <a:rPr lang="he-IL" sz="2000" dirty="0"/>
              <a:t>הכוללים </a:t>
            </a:r>
            <a:r>
              <a:rPr lang="he-IL" sz="2000" dirty="0" smtClean="0"/>
              <a:t>גם </a:t>
            </a:r>
            <a:r>
              <a:rPr lang="en-US" sz="2000" dirty="0" smtClean="0"/>
              <a:t/>
            </a:r>
            <a:br>
              <a:rPr lang="en-US" sz="2000" dirty="0" smtClean="0"/>
            </a:br>
            <a:r>
              <a:rPr lang="he-IL" sz="2000" i="1" dirty="0" smtClean="0">
                <a:solidFill>
                  <a:srgbClr val="00B0F0"/>
                </a:solidFill>
              </a:rPr>
              <a:t>מציאת </a:t>
            </a:r>
            <a:r>
              <a:rPr lang="he-IL" sz="2000" i="1" dirty="0">
                <a:solidFill>
                  <a:srgbClr val="00B0F0"/>
                </a:solidFill>
              </a:rPr>
              <a:t>עבודה, פרסום </a:t>
            </a:r>
            <a:r>
              <a:rPr lang="he-IL" sz="2000" i="1" dirty="0" smtClean="0">
                <a:solidFill>
                  <a:srgbClr val="00B0F0"/>
                </a:solidFill>
              </a:rPr>
              <a:t>והתאגדות </a:t>
            </a:r>
            <a:r>
              <a:rPr lang="he-IL" sz="2000" i="1" dirty="0">
                <a:solidFill>
                  <a:srgbClr val="00B0F0"/>
                </a:solidFill>
              </a:rPr>
              <a:t>לקבוצות ע"י </a:t>
            </a:r>
            <a:r>
              <a:rPr lang="he-IL" sz="2000" i="1" dirty="0" smtClean="0">
                <a:solidFill>
                  <a:srgbClr val="00B0F0"/>
                </a:solidFill>
              </a:rPr>
              <a:t>תחומי </a:t>
            </a:r>
            <a:r>
              <a:rPr lang="he-IL" sz="2000" i="1" dirty="0">
                <a:solidFill>
                  <a:srgbClr val="00B0F0"/>
                </a:solidFill>
              </a:rPr>
              <a:t>עניין</a:t>
            </a:r>
            <a:r>
              <a:rPr lang="he-IL" sz="2000" dirty="0"/>
              <a:t>. </a:t>
            </a:r>
            <a:endParaRPr lang="en-US" sz="2000" dirty="0" smtClean="0"/>
          </a:p>
          <a:p>
            <a:pPr algn="r" rtl="1"/>
            <a:endParaRPr lang="en-GB" sz="2400" dirty="0" smtClean="0"/>
          </a:p>
          <a:p>
            <a:pPr algn="r" rtl="1"/>
            <a:endParaRPr lang="en-US" sz="2400" dirty="0"/>
          </a:p>
        </p:txBody>
      </p:sp>
      <p:pic>
        <p:nvPicPr>
          <p:cNvPr id="5" name="Picture 2" descr="http://www.newssetup.com/wp-content/uploads/2014/09/Facebook-Logo-3.jpg"/>
          <p:cNvPicPr>
            <a:picLocks noChangeAspect="1" noChangeArrowheads="1"/>
          </p:cNvPicPr>
          <p:nvPr/>
        </p:nvPicPr>
        <p:blipFill>
          <a:blip r:embed="rId4" cstate="print"/>
          <a:srcRect t="631" r="52476"/>
          <a:stretch>
            <a:fillRect/>
          </a:stretch>
        </p:blipFill>
        <p:spPr bwMode="auto">
          <a:xfrm>
            <a:off x="1115616" y="1435230"/>
            <a:ext cx="1143008" cy="1143008"/>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1154" y="299319"/>
            <a:ext cx="7128792" cy="954107"/>
          </a:xfrm>
          <a:prstGeom prst="rect">
            <a:avLst/>
          </a:prstGeom>
          <a:noFill/>
        </p:spPr>
        <p:txBody>
          <a:bodyPr wrap="square" rtlCol="1">
            <a:spAutoFit/>
          </a:bodyPr>
          <a:lstStyle/>
          <a:p>
            <a:pPr algn="r"/>
            <a:r>
              <a:rPr lang="he-IL" sz="2800" dirty="0" smtClean="0">
                <a:solidFill>
                  <a:srgbClr val="92D050"/>
                </a:solidFill>
              </a:rPr>
              <a:t>ניבוי מידת חשיפת מידע מקצועי  </a:t>
            </a:r>
            <a:r>
              <a:rPr lang="he-IL" sz="2800" dirty="0" err="1" smtClean="0">
                <a:solidFill>
                  <a:srgbClr val="92D050"/>
                </a:solidFill>
              </a:rPr>
              <a:t>בפייסבוק</a:t>
            </a:r>
            <a:r>
              <a:rPr lang="he-IL" sz="2800" dirty="0" smtClean="0">
                <a:solidFill>
                  <a:srgbClr val="92D050"/>
                </a:solidFill>
              </a:rPr>
              <a:t> על ידי הגורמים שנבחנו</a:t>
            </a:r>
            <a:endParaRPr lang="he-IL" sz="2800" dirty="0">
              <a:solidFill>
                <a:srgbClr val="92D050"/>
              </a:solidFill>
            </a:endParaRPr>
          </a:p>
        </p:txBody>
      </p:sp>
      <p:pic>
        <p:nvPicPr>
          <p:cNvPr id="4100"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7744" y="1556792"/>
            <a:ext cx="5535613" cy="4032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לבן 2"/>
          <p:cNvSpPr/>
          <p:nvPr/>
        </p:nvSpPr>
        <p:spPr>
          <a:xfrm>
            <a:off x="2771800" y="5127576"/>
            <a:ext cx="4796807" cy="923330"/>
          </a:xfrm>
          <a:prstGeom prst="rect">
            <a:avLst/>
          </a:prstGeom>
        </p:spPr>
        <p:txBody>
          <a:bodyPr wrap="square">
            <a:spAutoFit/>
          </a:bodyPr>
          <a:lstStyle/>
          <a:p>
            <a:pPr algn="r" rtl="1"/>
            <a:r>
              <a:rPr lang="he-IL" dirty="0" smtClean="0"/>
              <a:t>הרגרסיה נמצאה מובהקת כאשר </a:t>
            </a:r>
            <a:r>
              <a:rPr lang="he-IL" dirty="0"/>
              <a:t>המשתנים המנבאים מוסיפים </a:t>
            </a:r>
            <a:r>
              <a:rPr lang="he-IL" dirty="0">
                <a:solidFill>
                  <a:srgbClr val="CE32B0"/>
                </a:solidFill>
              </a:rPr>
              <a:t>78%</a:t>
            </a:r>
            <a:r>
              <a:rPr lang="he-IL" dirty="0"/>
              <a:t> לשונות המוסברת של חשיפת פרטי </a:t>
            </a:r>
            <a:r>
              <a:rPr lang="en-US" dirty="0" smtClean="0"/>
              <a:t/>
            </a:r>
            <a:br>
              <a:rPr lang="en-US" dirty="0" smtClean="0"/>
            </a:br>
            <a:r>
              <a:rPr lang="he-IL" dirty="0" smtClean="0"/>
              <a:t>התעסוקה </a:t>
            </a:r>
            <a:r>
              <a:rPr lang="he-IL" dirty="0"/>
              <a:t>ברשת </a:t>
            </a:r>
            <a:r>
              <a:rPr lang="he-IL" dirty="0" err="1"/>
              <a:t>פייסבוק</a:t>
            </a:r>
            <a:r>
              <a:rPr lang="he-IL" dirty="0"/>
              <a:t>.</a:t>
            </a:r>
          </a:p>
        </p:txBody>
      </p:sp>
    </p:spTree>
    <p:extLst>
      <p:ext uri="{BB962C8B-B14F-4D97-AF65-F5344CB8AC3E}">
        <p14:creationId xmlns:p14="http://schemas.microsoft.com/office/powerpoint/2010/main" val="24532020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3400" y="1549400"/>
            <a:ext cx="6008960" cy="3967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603524" y="326213"/>
            <a:ext cx="6408712" cy="954107"/>
          </a:xfrm>
          <a:prstGeom prst="rect">
            <a:avLst/>
          </a:prstGeom>
          <a:noFill/>
        </p:spPr>
        <p:txBody>
          <a:bodyPr wrap="square" rtlCol="1">
            <a:spAutoFit/>
          </a:bodyPr>
          <a:lstStyle/>
          <a:p>
            <a:pPr algn="r"/>
            <a:r>
              <a:rPr lang="he-IL" sz="2800" dirty="0" smtClean="0">
                <a:solidFill>
                  <a:srgbClr val="92D050"/>
                </a:solidFill>
              </a:rPr>
              <a:t>ניבוי מידת חשיפת מידע מקצועי </a:t>
            </a:r>
            <a:r>
              <a:rPr lang="he-IL" sz="2800" dirty="0" err="1" smtClean="0">
                <a:solidFill>
                  <a:srgbClr val="92D050"/>
                </a:solidFill>
              </a:rPr>
              <a:t>בפייסבוק</a:t>
            </a:r>
            <a:r>
              <a:rPr lang="he-IL" sz="2800" dirty="0" smtClean="0">
                <a:solidFill>
                  <a:srgbClr val="92D050"/>
                </a:solidFill>
              </a:rPr>
              <a:t> על ידי הגורמים שנבחנו</a:t>
            </a:r>
            <a:endParaRPr lang="he-IL" sz="2800" dirty="0">
              <a:solidFill>
                <a:srgbClr val="92D050"/>
              </a:solidFill>
            </a:endParaRPr>
          </a:p>
        </p:txBody>
      </p:sp>
      <p:sp>
        <p:nvSpPr>
          <p:cNvPr id="2" name="מלבן 1"/>
          <p:cNvSpPr/>
          <p:nvPr/>
        </p:nvSpPr>
        <p:spPr>
          <a:xfrm>
            <a:off x="1979712" y="5157192"/>
            <a:ext cx="5688632" cy="923330"/>
          </a:xfrm>
          <a:prstGeom prst="rect">
            <a:avLst/>
          </a:prstGeom>
        </p:spPr>
        <p:txBody>
          <a:bodyPr wrap="square">
            <a:spAutoFit/>
          </a:bodyPr>
          <a:lstStyle/>
          <a:p>
            <a:pPr algn="r" rtl="1"/>
            <a:r>
              <a:rPr lang="he-IL" dirty="0" smtClean="0"/>
              <a:t>הרגרסיה נמצאה מובהקת כאשר </a:t>
            </a:r>
            <a:r>
              <a:rPr lang="he-IL" dirty="0"/>
              <a:t>המשתנים המנבאים מוסיפים </a:t>
            </a:r>
            <a:r>
              <a:rPr lang="he-IL" dirty="0">
                <a:solidFill>
                  <a:srgbClr val="CE32B0"/>
                </a:solidFill>
              </a:rPr>
              <a:t>44</a:t>
            </a:r>
            <a:r>
              <a:rPr lang="he-IL" dirty="0" smtClean="0">
                <a:solidFill>
                  <a:srgbClr val="CE32B0"/>
                </a:solidFill>
              </a:rPr>
              <a:t>% </a:t>
            </a:r>
            <a:r>
              <a:rPr lang="he-IL" dirty="0"/>
              <a:t>לשונות המוסברת של חשיפת פרטי התעסוקה </a:t>
            </a:r>
            <a:r>
              <a:rPr lang="he-IL" dirty="0" smtClean="0"/>
              <a:t>ברשת</a:t>
            </a:r>
            <a:endParaRPr lang="en-US" dirty="0" smtClean="0"/>
          </a:p>
          <a:p>
            <a:pPr algn="r" rtl="1"/>
            <a:r>
              <a:rPr lang="en-US" dirty="0"/>
              <a:t>LinkedIn</a:t>
            </a:r>
            <a:r>
              <a:rPr lang="he-IL" dirty="0" smtClean="0"/>
              <a:t>. </a:t>
            </a:r>
            <a:endParaRPr lang="he-IL" dirty="0"/>
          </a:p>
        </p:txBody>
      </p:sp>
    </p:spTree>
    <p:extLst>
      <p:ext uri="{BB962C8B-B14F-4D97-AF65-F5344CB8AC3E}">
        <p14:creationId xmlns:p14="http://schemas.microsoft.com/office/powerpoint/2010/main" val="19218808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2716234" y="292222"/>
            <a:ext cx="6070608"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המלצות מעשיות</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683568" y="1214422"/>
            <a:ext cx="8352928" cy="6001643"/>
          </a:xfrm>
          <a:prstGeom prst="rect">
            <a:avLst/>
          </a:prstGeom>
        </p:spPr>
        <p:txBody>
          <a:bodyPr wrap="square">
            <a:spAutoFit/>
          </a:bodyPr>
          <a:lstStyle/>
          <a:p>
            <a:pPr algn="r" rtl="1"/>
            <a:r>
              <a:rPr lang="he-IL" sz="2400" dirty="0" smtClean="0"/>
              <a:t>שיקולים חשובים עבור חברות/מעסיקים לצורך גיוס עובדים מתאימים:</a:t>
            </a:r>
          </a:p>
          <a:p>
            <a:pPr algn="r" rtl="1"/>
            <a:endParaRPr lang="he-IL" sz="2400" dirty="0" smtClean="0"/>
          </a:p>
          <a:p>
            <a:pPr marL="457200" indent="-457200" algn="r" rtl="1">
              <a:buFont typeface="Arial" panose="020B0604020202020204" pitchFamily="34" charset="0"/>
              <a:buChar char="•"/>
            </a:pPr>
            <a:r>
              <a:rPr lang="he-IL" sz="2400" dirty="0" smtClean="0"/>
              <a:t>מספר הקשרים ברשת עם עמיתים כמדד ליחס למקצוע</a:t>
            </a:r>
          </a:p>
          <a:p>
            <a:pPr marL="342900" indent="-342900" algn="r" rtl="1">
              <a:buFont typeface="Arial" panose="020B0604020202020204" pitchFamily="34" charset="0"/>
              <a:buChar char="•"/>
            </a:pPr>
            <a:endParaRPr lang="he-IL" sz="2400" dirty="0" smtClean="0"/>
          </a:p>
          <a:p>
            <a:pPr marL="457200" indent="-457200" algn="r" rtl="1">
              <a:buFont typeface="Arial" panose="020B0604020202020204" pitchFamily="34" charset="0"/>
              <a:buChar char="•"/>
            </a:pPr>
            <a:r>
              <a:rPr lang="he-IL" sz="2400" dirty="0" smtClean="0"/>
              <a:t>כמות המידע המקצועי המפורסם </a:t>
            </a:r>
            <a:r>
              <a:rPr lang="he-IL" sz="2400" dirty="0" err="1" smtClean="0"/>
              <a:t>בפייסבוק</a:t>
            </a:r>
            <a:r>
              <a:rPr lang="he-IL" sz="2400" dirty="0" smtClean="0"/>
              <a:t> כמדד ליחס, </a:t>
            </a:r>
            <a:r>
              <a:rPr lang="en-US" sz="2400" dirty="0" smtClean="0"/>
              <a:t/>
            </a:r>
            <a:br>
              <a:rPr lang="en-US" sz="2400" dirty="0" smtClean="0"/>
            </a:br>
            <a:r>
              <a:rPr lang="he-IL" sz="2400" dirty="0" smtClean="0"/>
              <a:t>רמה והצלחה מקצועית</a:t>
            </a:r>
          </a:p>
          <a:p>
            <a:pPr marL="342900" indent="-342900" algn="r" rtl="1">
              <a:buFont typeface="Arial" panose="020B0604020202020204" pitchFamily="34" charset="0"/>
              <a:buChar char="•"/>
            </a:pPr>
            <a:endParaRPr lang="he-IL" sz="2400" dirty="0" smtClean="0"/>
          </a:p>
          <a:p>
            <a:pPr marL="457200" indent="-457200" algn="r" rtl="1">
              <a:buFont typeface="Arial" panose="020B0604020202020204" pitchFamily="34" charset="0"/>
              <a:buChar char="•"/>
            </a:pPr>
            <a:r>
              <a:rPr lang="he-IL" sz="2400" dirty="0" smtClean="0"/>
              <a:t>כמות המידע המקצועי המפורסם </a:t>
            </a:r>
            <a:r>
              <a:rPr lang="he-IL" sz="2400" dirty="0" err="1" smtClean="0"/>
              <a:t>בלינקדאין</a:t>
            </a:r>
            <a:r>
              <a:rPr lang="he-IL" sz="2400" dirty="0" smtClean="0"/>
              <a:t> כמדד ליציבות </a:t>
            </a:r>
            <a:r>
              <a:rPr lang="en-US" sz="2400" dirty="0" smtClean="0"/>
              <a:t/>
            </a:r>
            <a:br>
              <a:rPr lang="en-US" sz="2400" dirty="0" smtClean="0"/>
            </a:br>
            <a:r>
              <a:rPr lang="he-IL" sz="2400" dirty="0" smtClean="0"/>
              <a:t>ונאמנות למקום העבודה </a:t>
            </a:r>
            <a:r>
              <a:rPr lang="he-IL" sz="2400" dirty="0" smtClean="0"/>
              <a:t>ושביעות רצון מרמת </a:t>
            </a:r>
            <a:r>
              <a:rPr lang="he-IL" sz="2400" dirty="0" smtClean="0"/>
              <a:t>הכנסה. </a:t>
            </a:r>
            <a:r>
              <a:rPr lang="en-US" sz="2400" dirty="0" smtClean="0"/>
              <a:t/>
            </a:r>
            <a:br>
              <a:rPr lang="en-US" sz="2400" dirty="0" smtClean="0"/>
            </a:br>
            <a:r>
              <a:rPr lang="he-IL" sz="2400" dirty="0" smtClean="0"/>
              <a:t>עובדים </a:t>
            </a:r>
            <a:r>
              <a:rPr lang="he-IL" sz="2400" dirty="0" smtClean="0"/>
              <a:t>עם יותר </a:t>
            </a:r>
            <a:r>
              <a:rPr lang="he-IL" sz="2400" dirty="0" smtClean="0"/>
              <a:t>מידע </a:t>
            </a:r>
            <a:r>
              <a:rPr lang="he-IL" sz="2400" dirty="0" smtClean="0"/>
              <a:t>מפורסם יהיו </a:t>
            </a:r>
            <a:r>
              <a:rPr lang="he-IL" sz="2400" dirty="0" smtClean="0"/>
              <a:t>אולי קלים </a:t>
            </a:r>
            <a:r>
              <a:rPr lang="he-IL" sz="2400" dirty="0" smtClean="0"/>
              <a:t>יותר </a:t>
            </a:r>
            <a:r>
              <a:rPr lang="he-IL" sz="2400" dirty="0" smtClean="0"/>
              <a:t>לגיוס,</a:t>
            </a:r>
            <a:r>
              <a:rPr lang="en-US" sz="2400" dirty="0" smtClean="0"/>
              <a:t/>
            </a:r>
            <a:br>
              <a:rPr lang="en-US" sz="2400" dirty="0" smtClean="0"/>
            </a:br>
            <a:r>
              <a:rPr lang="he-IL" sz="2400" dirty="0" smtClean="0"/>
              <a:t>אולם </a:t>
            </a:r>
            <a:r>
              <a:rPr lang="he-IL" sz="2400" dirty="0" smtClean="0"/>
              <a:t>בעלי כמות קטנה </a:t>
            </a:r>
            <a:r>
              <a:rPr lang="he-IL" sz="2400" dirty="0" smtClean="0"/>
              <a:t>יותר </a:t>
            </a:r>
            <a:r>
              <a:rPr lang="he-IL" sz="2400" dirty="0" smtClean="0"/>
              <a:t>של מידע מקצועי יסתפקו בשכר </a:t>
            </a:r>
            <a:r>
              <a:rPr lang="en-US" sz="2400" dirty="0" smtClean="0"/>
              <a:t/>
            </a:r>
            <a:br>
              <a:rPr lang="en-US" sz="2400" dirty="0" smtClean="0"/>
            </a:br>
            <a:r>
              <a:rPr lang="he-IL" sz="2400" dirty="0" smtClean="0"/>
              <a:t>נמוך </a:t>
            </a:r>
            <a:r>
              <a:rPr lang="he-IL" sz="2400" dirty="0" smtClean="0"/>
              <a:t>יותר ויישארו </a:t>
            </a:r>
            <a:r>
              <a:rPr lang="he-IL" sz="2400" dirty="0" smtClean="0"/>
              <a:t>במקום </a:t>
            </a:r>
            <a:r>
              <a:rPr lang="he-IL" sz="2400" dirty="0" smtClean="0"/>
              <a:t>עבודתם לאורך זמן רב יותר.</a:t>
            </a:r>
            <a:endParaRPr lang="en-US" sz="2400" dirty="0" smtClean="0"/>
          </a:p>
          <a:p>
            <a:pPr algn="r" rtl="1"/>
            <a:endParaRPr lang="he-IL" sz="2400" dirty="0"/>
          </a:p>
          <a:p>
            <a:pPr algn="r" rtl="1"/>
            <a:endParaRPr lang="he-IL" sz="2400" dirty="0" smtClean="0"/>
          </a:p>
          <a:p>
            <a:pPr algn="r" rtl="1"/>
            <a:endParaRPr lang="he-IL" sz="2400" dirty="0"/>
          </a:p>
          <a:p>
            <a:pPr algn="r" rtl="1"/>
            <a:endParaRPr lang="he-IL" sz="24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539552" y="292222"/>
            <a:ext cx="8247290"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המלצות למשתמשים לקידום הקריירה</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539552" y="1214422"/>
            <a:ext cx="7604348" cy="4893647"/>
          </a:xfrm>
          <a:prstGeom prst="rect">
            <a:avLst/>
          </a:prstGeom>
        </p:spPr>
        <p:txBody>
          <a:bodyPr wrap="square">
            <a:spAutoFit/>
          </a:bodyPr>
          <a:lstStyle/>
          <a:p>
            <a:pPr algn="r" rtl="1"/>
            <a:r>
              <a:rPr lang="he-IL" sz="2400" dirty="0" err="1" smtClean="0"/>
              <a:t>אסטרטגייה</a:t>
            </a:r>
            <a:r>
              <a:rPr lang="he-IL" sz="2400" dirty="0" smtClean="0"/>
              <a:t> אופטימלית להצגה עצמית ברשתות החברתיות:</a:t>
            </a:r>
          </a:p>
          <a:p>
            <a:pPr algn="r" rtl="1"/>
            <a:endParaRPr lang="he-IL" sz="2400" dirty="0" smtClean="0"/>
          </a:p>
          <a:p>
            <a:pPr marL="457200" indent="-457200" algn="r" rtl="1">
              <a:buFont typeface="Arial" panose="020B0604020202020204" pitchFamily="34" charset="0"/>
              <a:buChar char="•"/>
            </a:pPr>
            <a:r>
              <a:rPr lang="he-IL" sz="2400" dirty="0" smtClean="0"/>
              <a:t>הרחבת קשרים חברתיים עם עמיתים לעבודה בשתי </a:t>
            </a:r>
            <a:r>
              <a:rPr lang="en-US" sz="2400" dirty="0" smtClean="0"/>
              <a:t/>
            </a:r>
            <a:br>
              <a:rPr lang="en-US" sz="2400" dirty="0" smtClean="0"/>
            </a:br>
            <a:r>
              <a:rPr lang="he-IL" sz="2400" dirty="0" smtClean="0"/>
              <a:t>הרשתות, ובפרט </a:t>
            </a:r>
            <a:r>
              <a:rPr lang="he-IL" sz="2400" dirty="0" err="1" smtClean="0"/>
              <a:t>בפייסבוק</a:t>
            </a:r>
            <a:r>
              <a:rPr lang="he-IL" sz="2400" dirty="0" smtClean="0"/>
              <a:t> על מנת לקבל יותר עדכונים </a:t>
            </a:r>
            <a:r>
              <a:rPr lang="en-US" sz="2400" dirty="0" smtClean="0"/>
              <a:t/>
            </a:r>
            <a:br>
              <a:rPr lang="en-US" sz="2400" dirty="0" smtClean="0"/>
            </a:br>
            <a:r>
              <a:rPr lang="he-IL" sz="2400" dirty="0" smtClean="0"/>
              <a:t>מקצועיים.</a:t>
            </a:r>
            <a:endParaRPr lang="he-IL" sz="2400" dirty="0" smtClean="0"/>
          </a:p>
          <a:p>
            <a:pPr marL="457200" indent="-457200" algn="r" rtl="1">
              <a:buFont typeface="Arial" panose="020B0604020202020204" pitchFamily="34" charset="0"/>
              <a:buChar char="•"/>
            </a:pPr>
            <a:endParaRPr lang="he-IL" sz="2400" dirty="0"/>
          </a:p>
          <a:p>
            <a:pPr marL="457200" indent="-457200" algn="r" rtl="1">
              <a:buFont typeface="Arial" panose="020B0604020202020204" pitchFamily="34" charset="0"/>
              <a:buChar char="•"/>
            </a:pPr>
            <a:r>
              <a:rPr lang="he-IL" sz="2400" dirty="0" smtClean="0"/>
              <a:t>פרסום פרטים מקצועיים רבים </a:t>
            </a:r>
            <a:r>
              <a:rPr lang="he-IL" sz="2400" dirty="0" err="1" smtClean="0"/>
              <a:t>בפייסבוק</a:t>
            </a:r>
            <a:r>
              <a:rPr lang="he-IL" sz="2400" dirty="0" smtClean="0"/>
              <a:t> כדי להפגין את </a:t>
            </a:r>
            <a:r>
              <a:rPr lang="en-US" sz="2400" dirty="0" smtClean="0"/>
              <a:t/>
            </a:r>
            <a:br>
              <a:rPr lang="en-US" sz="2400" dirty="0" smtClean="0"/>
            </a:br>
            <a:r>
              <a:rPr lang="he-IL" sz="2400" dirty="0" smtClean="0"/>
              <a:t>היחס החיובי והגאווה </a:t>
            </a:r>
            <a:r>
              <a:rPr lang="he-IL" sz="2400" dirty="0" smtClean="0"/>
              <a:t>המקצועית.</a:t>
            </a:r>
            <a:endParaRPr lang="he-IL" sz="2400" dirty="0" smtClean="0"/>
          </a:p>
          <a:p>
            <a:pPr marL="342900" indent="-342900" algn="r" rtl="1">
              <a:buFont typeface="Arial" panose="020B0604020202020204" pitchFamily="34" charset="0"/>
              <a:buChar char="•"/>
            </a:pPr>
            <a:endParaRPr lang="he-IL" sz="2400" dirty="0" smtClean="0"/>
          </a:p>
          <a:p>
            <a:pPr marL="457200" indent="-457200" algn="r" rtl="1">
              <a:buFont typeface="Arial" panose="020B0604020202020204" pitchFamily="34" charset="0"/>
              <a:buChar char="•"/>
            </a:pPr>
            <a:r>
              <a:rPr lang="he-IL" sz="2400" dirty="0" smtClean="0"/>
              <a:t>פרסום פרטים מקצועיים רבים </a:t>
            </a:r>
            <a:r>
              <a:rPr lang="he-IL" sz="2400" dirty="0" err="1" smtClean="0"/>
              <a:t>בלינקדאין</a:t>
            </a:r>
            <a:r>
              <a:rPr lang="he-IL" sz="2400" dirty="0" smtClean="0"/>
              <a:t> על מנת להשיג </a:t>
            </a:r>
            <a:r>
              <a:rPr lang="en-US" sz="2400" dirty="0" smtClean="0"/>
              <a:t/>
            </a:r>
            <a:br>
              <a:rPr lang="en-US" sz="2400" dirty="0" smtClean="0"/>
            </a:br>
            <a:r>
              <a:rPr lang="he-IL" sz="2400" dirty="0" smtClean="0"/>
              <a:t>עבודה עם שכר גבוה </a:t>
            </a:r>
            <a:r>
              <a:rPr lang="he-IL" sz="2400" dirty="0" smtClean="0"/>
              <a:t>יותר.</a:t>
            </a:r>
            <a:endParaRPr lang="he-IL" sz="2400" dirty="0" smtClean="0"/>
          </a:p>
          <a:p>
            <a:pPr marL="457200" indent="-457200" algn="r" rtl="1">
              <a:buAutoNum type="arabicPeriod"/>
            </a:pPr>
            <a:endParaRPr lang="he-IL" sz="2400" dirty="0" smtClean="0"/>
          </a:p>
          <a:p>
            <a:pPr algn="r" rtl="1"/>
            <a:r>
              <a:rPr lang="en-GB" sz="2400" dirty="0" smtClean="0"/>
              <a:t> </a:t>
            </a:r>
            <a:endParaRPr lang="he-IL" sz="2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Box 8"/>
          <p:cNvSpPr txBox="1"/>
          <p:nvPr/>
        </p:nvSpPr>
        <p:spPr>
          <a:xfrm>
            <a:off x="0" y="5301208"/>
            <a:ext cx="9144000" cy="923330"/>
          </a:xfrm>
          <a:prstGeom prst="rect">
            <a:avLst/>
          </a:prstGeom>
          <a:noFill/>
        </p:spPr>
        <p:txBody>
          <a:bodyPr wrap="square">
            <a:spAutoFit/>
          </a:bodyPr>
          <a:lstStyle/>
          <a:p>
            <a:pPr algn="ctr" fontAlgn="auto">
              <a:spcBef>
                <a:spcPts val="0"/>
              </a:spcBef>
              <a:spcAft>
                <a:spcPts val="0"/>
              </a:spcAft>
              <a:defRPr/>
            </a:pPr>
            <a:r>
              <a:rPr kumimoji="0" lang="he-IL" altLang="ko-KR" sz="5400" b="1" dirty="0" smtClean="0">
                <a:solidFill>
                  <a:schemeClr val="bg1"/>
                </a:solidFill>
                <a:latin typeface="Arial" pitchFamily="34" charset="0"/>
                <a:cs typeface="Arial" pitchFamily="34" charset="0"/>
              </a:rPr>
              <a:t>תודה רבה</a:t>
            </a:r>
            <a:endParaRPr kumimoji="0" lang="en-US" altLang="ko-KR" sz="5400" b="1" dirty="0" smtClean="0">
              <a:solidFill>
                <a:schemeClr val="bg1"/>
              </a:solidFill>
              <a:latin typeface="Arial" pitchFamily="34" charset="0"/>
              <a:cs typeface="Arial" pitchFamily="34" charset="0"/>
            </a:endParaRPr>
          </a:p>
        </p:txBody>
      </p:sp>
      <p:pic>
        <p:nvPicPr>
          <p:cNvPr id="3" name="Picture 4" descr="https://www.finance.emory.edu/home/payroll/forms1/payroll_question"/>
          <p:cNvPicPr>
            <a:picLocks noChangeAspect="1" noChangeArrowheads="1"/>
          </p:cNvPicPr>
          <p:nvPr/>
        </p:nvPicPr>
        <p:blipFill>
          <a:blip r:embed="rId3"/>
          <a:srcRect/>
          <a:stretch>
            <a:fillRect/>
          </a:stretch>
        </p:blipFill>
        <p:spPr bwMode="auto">
          <a:xfrm rot="20996767">
            <a:off x="6065987" y="1407085"/>
            <a:ext cx="1724871" cy="1593339"/>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827584" y="1600107"/>
            <a:ext cx="7632848" cy="2677656"/>
          </a:xfrm>
          <a:prstGeom prst="rect">
            <a:avLst/>
          </a:prstGeom>
        </p:spPr>
        <p:txBody>
          <a:bodyPr wrap="square">
            <a:spAutoFit/>
          </a:bodyPr>
          <a:lstStyle/>
          <a:p>
            <a:pPr marL="285750" indent="-285750" algn="r" rtl="1">
              <a:buFont typeface="Arial" panose="020B0604020202020204" pitchFamily="34" charset="0"/>
              <a:buChar char="•"/>
            </a:pPr>
            <a:r>
              <a:rPr lang="he-IL" sz="2400" dirty="0" smtClean="0"/>
              <a:t>מיועדת לייצוג עצמי למטרות מקצועיות וקידום קריירה. </a:t>
            </a:r>
          </a:p>
          <a:p>
            <a:pPr algn="r" rtl="1"/>
            <a:endParaRPr lang="he-IL" sz="2400" dirty="0" smtClean="0"/>
          </a:p>
          <a:p>
            <a:pPr marL="285750" indent="-285750" algn="r" rtl="1">
              <a:buFont typeface="Arial" panose="020B0604020202020204" pitchFamily="34" charset="0"/>
              <a:buChar char="•"/>
            </a:pPr>
            <a:r>
              <a:rPr lang="he-IL" sz="2400" dirty="0" smtClean="0"/>
              <a:t>מאפשרת למשתמשים ליצור קשר עם משתמשים אחרים </a:t>
            </a:r>
            <a:r>
              <a:rPr lang="en-US" sz="2400" dirty="0" smtClean="0"/>
              <a:t/>
            </a:r>
            <a:br>
              <a:rPr lang="en-US" sz="2400" dirty="0" smtClean="0"/>
            </a:br>
            <a:r>
              <a:rPr lang="he-IL" sz="2400" dirty="0" smtClean="0"/>
              <a:t>הקשורים לתחום עיסוקם.</a:t>
            </a:r>
          </a:p>
          <a:p>
            <a:pPr algn="r" rtl="1"/>
            <a:endParaRPr lang="he-IL" sz="2400" dirty="0" smtClean="0"/>
          </a:p>
          <a:p>
            <a:pPr marL="285750" indent="-285750" algn="r" rtl="1">
              <a:buFont typeface="Arial" panose="020B0604020202020204" pitchFamily="34" charset="0"/>
              <a:buChar char="•"/>
            </a:pPr>
            <a:r>
              <a:rPr lang="he-IL" sz="2400" dirty="0" smtClean="0"/>
              <a:t>אין אפשרות להיות חבר של כל אחד (בניגוד </a:t>
            </a:r>
            <a:r>
              <a:rPr lang="he-IL" sz="2400" dirty="0" err="1" smtClean="0"/>
              <a:t>לפייסבוק</a:t>
            </a:r>
            <a:r>
              <a:rPr lang="he-IL" sz="2400" dirty="0" smtClean="0"/>
              <a:t>) אלא </a:t>
            </a:r>
            <a:r>
              <a:rPr lang="en-US" sz="2400" dirty="0" smtClean="0"/>
              <a:t/>
            </a:r>
            <a:br>
              <a:rPr lang="en-US" sz="2400" dirty="0" smtClean="0"/>
            </a:br>
            <a:r>
              <a:rPr lang="he-IL" sz="2400" dirty="0" smtClean="0"/>
              <a:t>אם הכירו ביניהן או שיש להם חבר משותף ברשת.</a:t>
            </a:r>
            <a:endParaRPr lang="en-US" sz="2400" dirty="0" smtClean="0"/>
          </a:p>
        </p:txBody>
      </p:sp>
      <p:pic>
        <p:nvPicPr>
          <p:cNvPr id="3" name="Picture 4" descr="blue, button, linkedin, social icon"/>
          <p:cNvPicPr>
            <a:picLocks noChangeAspect="1" noChangeArrowheads="1"/>
          </p:cNvPicPr>
          <p:nvPr/>
        </p:nvPicPr>
        <p:blipFill>
          <a:blip r:embed="rId3" cstate="print"/>
          <a:srcRect/>
          <a:stretch>
            <a:fillRect/>
          </a:stretch>
        </p:blipFill>
        <p:spPr bwMode="auto">
          <a:xfrm>
            <a:off x="49157" y="4354114"/>
            <a:ext cx="1236695" cy="1236695"/>
          </a:xfrm>
          <a:prstGeom prst="rect">
            <a:avLst/>
          </a:prstGeom>
          <a:noFill/>
        </p:spPr>
      </p:pic>
      <p:sp>
        <p:nvSpPr>
          <p:cNvPr id="4" name="TextBox 1"/>
          <p:cNvSpPr txBox="1">
            <a:spLocks noChangeArrowheads="1"/>
          </p:cNvSpPr>
          <p:nvPr/>
        </p:nvSpPr>
        <p:spPr bwMode="auto">
          <a:xfrm>
            <a:off x="1357290" y="292222"/>
            <a:ext cx="7429552"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הרשתות שנבחנו - </a:t>
            </a:r>
            <a:r>
              <a:rPr lang="en-US" altLang="ko-KR" sz="4000" dirty="0" smtClean="0">
                <a:solidFill>
                  <a:schemeClr val="accent3">
                    <a:lumMod val="75000"/>
                  </a:schemeClr>
                </a:solidFill>
                <a:latin typeface="Arial Black" pitchFamily="34" charset="0"/>
                <a:ea typeface="맑은 고딕" pitchFamily="50" charset="-127"/>
              </a:rPr>
              <a:t>LinkedIn</a:t>
            </a:r>
          </a:p>
        </p:txBody>
      </p:sp>
    </p:spTree>
    <p:extLst>
      <p:ext uri="{BB962C8B-B14F-4D97-AF65-F5344CB8AC3E}">
        <p14:creationId xmlns:p14="http://schemas.microsoft.com/office/powerpoint/2010/main" val="2175706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2716234" y="292222"/>
            <a:ext cx="6070608" cy="1323439"/>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חשיפת מידע אישי כללי ברשתות חברתיות</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1308943" y="1844824"/>
            <a:ext cx="7500990" cy="4801314"/>
          </a:xfrm>
          <a:prstGeom prst="rect">
            <a:avLst/>
          </a:prstGeom>
        </p:spPr>
        <p:txBody>
          <a:bodyPr wrap="square">
            <a:spAutoFit/>
          </a:bodyPr>
          <a:lstStyle/>
          <a:p>
            <a:pPr algn="r" rtl="1"/>
            <a:r>
              <a:rPr lang="he-IL" sz="2400" dirty="0" smtClean="0"/>
              <a:t>לפי מחקרם של </a:t>
            </a:r>
            <a:r>
              <a:rPr lang="en-GB" sz="2400" dirty="0" err="1"/>
              <a:t>Nosko</a:t>
            </a:r>
            <a:r>
              <a:rPr lang="en-GB" sz="2400" dirty="0"/>
              <a:t> et al. (2010)</a:t>
            </a:r>
            <a:endParaRPr lang="he-IL" sz="2400" dirty="0" smtClean="0"/>
          </a:p>
          <a:p>
            <a:pPr marL="285750" indent="-285750" algn="r" rtl="1">
              <a:buFont typeface="Arial" panose="020B0604020202020204" pitchFamily="34" charset="0"/>
              <a:buChar char="•"/>
            </a:pPr>
            <a:r>
              <a:rPr lang="he-IL" sz="2400" b="1" dirty="0" smtClean="0"/>
              <a:t>מידת חשיפת המידע יורדת עם הגיל</a:t>
            </a:r>
          </a:p>
          <a:p>
            <a:pPr marL="285750" indent="-285750" algn="r" rtl="1">
              <a:buFont typeface="Arial" panose="020B0604020202020204" pitchFamily="34" charset="0"/>
              <a:buChar char="•"/>
            </a:pPr>
            <a:r>
              <a:rPr lang="he-IL" sz="2400" b="1" dirty="0" smtClean="0"/>
              <a:t>גברים חושפים יותר מידע אישי מנשים</a:t>
            </a:r>
          </a:p>
          <a:p>
            <a:pPr algn="r" rtl="1"/>
            <a:endParaRPr lang="he-IL" sz="2400" dirty="0" smtClean="0"/>
          </a:p>
          <a:p>
            <a:pPr algn="r" rtl="1"/>
            <a:r>
              <a:rPr lang="he-IL" sz="2400" dirty="0" smtClean="0"/>
              <a:t>לפי מחקרו של</a:t>
            </a:r>
            <a:r>
              <a:rPr lang="en-US" sz="2400" dirty="0" smtClean="0"/>
              <a:t> </a:t>
            </a:r>
            <a:r>
              <a:rPr lang="en-US" sz="2400" dirty="0" err="1" smtClean="0"/>
              <a:t>DiCapua</a:t>
            </a:r>
            <a:r>
              <a:rPr lang="en-US" sz="2400" dirty="0" smtClean="0"/>
              <a:t> (2012</a:t>
            </a:r>
            <a:r>
              <a:rPr lang="en-US" sz="2400" dirty="0" smtClean="0"/>
              <a:t>) </a:t>
            </a:r>
            <a:endParaRPr lang="he-IL" sz="2400" dirty="0" smtClean="0"/>
          </a:p>
          <a:p>
            <a:pPr marL="342900" indent="-342900" algn="r" rtl="1">
              <a:buFont typeface="Arial" panose="020B0604020202020204" pitchFamily="34" charset="0"/>
              <a:buChar char="•"/>
            </a:pPr>
            <a:r>
              <a:rPr lang="he-IL" sz="2400" b="1" dirty="0" smtClean="0"/>
              <a:t>אמנם, עם </a:t>
            </a:r>
            <a:r>
              <a:rPr lang="he-IL" sz="2400" b="1" dirty="0"/>
              <a:t>השנים מידת חשיפת המידע ברשת הולכת </a:t>
            </a:r>
            <a:r>
              <a:rPr lang="en-US" sz="2400" b="1" dirty="0" smtClean="0"/>
              <a:t/>
            </a:r>
            <a:br>
              <a:rPr lang="en-US" sz="2400" b="1" dirty="0" smtClean="0"/>
            </a:br>
            <a:r>
              <a:rPr lang="he-IL" sz="2400" b="1" dirty="0" smtClean="0"/>
              <a:t>ומצטמצמת לחברים בלבד</a:t>
            </a:r>
          </a:p>
          <a:p>
            <a:pPr marL="342900" indent="-342900" algn="r" rtl="1">
              <a:buFont typeface="Arial" panose="020B0604020202020204" pitchFamily="34" charset="0"/>
              <a:buChar char="•"/>
            </a:pPr>
            <a:r>
              <a:rPr lang="he-IL" sz="2400" b="1" dirty="0" smtClean="0"/>
              <a:t>אבל רק </a:t>
            </a:r>
            <a:r>
              <a:rPr lang="he-IL" sz="2400" b="1" dirty="0">
                <a:solidFill>
                  <a:srgbClr val="CE32B0"/>
                </a:solidFill>
              </a:rPr>
              <a:t>34% </a:t>
            </a:r>
            <a:r>
              <a:rPr lang="he-IL" sz="2400" b="1" dirty="0"/>
              <a:t>מהמשתמשים הכירו אישית את כל </a:t>
            </a:r>
            <a:r>
              <a:rPr lang="en-US" sz="2400" b="1" dirty="0"/>
              <a:t/>
            </a:r>
            <a:br>
              <a:rPr lang="en-US" sz="2400" b="1" dirty="0"/>
            </a:br>
            <a:r>
              <a:rPr lang="he-IL" sz="2400" b="1" dirty="0" smtClean="0"/>
              <a:t>חבריהם </a:t>
            </a:r>
            <a:r>
              <a:rPr lang="he-IL" sz="2400" b="1" dirty="0"/>
              <a:t>ברשת</a:t>
            </a:r>
          </a:p>
          <a:p>
            <a:pPr marL="342900" indent="-342900" algn="r" rtl="1">
              <a:buFont typeface="Arial" panose="020B0604020202020204" pitchFamily="34" charset="0"/>
              <a:buChar char="•"/>
            </a:pPr>
            <a:endParaRPr lang="he-IL" sz="2400" b="1" dirty="0"/>
          </a:p>
          <a:p>
            <a:pPr algn="r" rtl="1"/>
            <a:endParaRPr lang="he-IL" sz="2400" dirty="0" smtClean="0"/>
          </a:p>
          <a:p>
            <a:endParaRPr lang="en-US" sz="2400" dirty="0"/>
          </a:p>
          <a:p>
            <a:r>
              <a:rPr lang="en-US" dirty="0" smtClean="0"/>
              <a:t> </a:t>
            </a:r>
            <a:endParaRPr lang="he-IL" dirty="0"/>
          </a:p>
        </p:txBody>
      </p:sp>
      <p:pic>
        <p:nvPicPr>
          <p:cNvPr id="4" name="Picture 2" descr="http://www.preres.com/admin/bgcatimg/148-17QualitativeResearch.jpg"/>
          <p:cNvPicPr>
            <a:picLocks noChangeAspect="1" noChangeArrowheads="1"/>
          </p:cNvPicPr>
          <p:nvPr/>
        </p:nvPicPr>
        <p:blipFill>
          <a:blip r:embed="rId4"/>
          <a:srcRect/>
          <a:stretch>
            <a:fillRect/>
          </a:stretch>
        </p:blipFill>
        <p:spPr bwMode="auto">
          <a:xfrm>
            <a:off x="467544" y="1195318"/>
            <a:ext cx="1930448" cy="84068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621756" y="292222"/>
            <a:ext cx="8031266"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רשתות חברתיות וקידום הקריירה</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1763688" y="1214422"/>
            <a:ext cx="6880278" cy="4524315"/>
          </a:xfrm>
          <a:prstGeom prst="rect">
            <a:avLst/>
          </a:prstGeom>
        </p:spPr>
        <p:txBody>
          <a:bodyPr wrap="square">
            <a:spAutoFit/>
          </a:bodyPr>
          <a:lstStyle/>
          <a:p>
            <a:pPr algn="r" rtl="1"/>
            <a:endParaRPr lang="he-IL" dirty="0" smtClean="0"/>
          </a:p>
          <a:p>
            <a:pPr marL="285750" indent="-285750" algn="r" rtl="1">
              <a:buFont typeface="Arial" panose="020B0604020202020204" pitchFamily="34" charset="0"/>
              <a:buChar char="•"/>
            </a:pPr>
            <a:r>
              <a:rPr lang="he-IL" dirty="0" smtClean="0"/>
              <a:t>החברות </a:t>
            </a:r>
            <a:r>
              <a:rPr lang="he-IL" dirty="0"/>
              <a:t>הגדולות </a:t>
            </a:r>
            <a:r>
              <a:rPr lang="he-IL" dirty="0" smtClean="0"/>
              <a:t>עושות </a:t>
            </a:r>
            <a:r>
              <a:rPr lang="he-IL" dirty="0"/>
              <a:t>שימוש ברשת האינטרנט על מנת </a:t>
            </a:r>
            <a:r>
              <a:rPr lang="he-IL" dirty="0" smtClean="0"/>
              <a:t>לגייס </a:t>
            </a:r>
            <a:r>
              <a:rPr lang="he-IL" dirty="0"/>
              <a:t>עובדים </a:t>
            </a:r>
            <a:r>
              <a:rPr lang="en-US" dirty="0" smtClean="0"/>
              <a:t/>
            </a:r>
            <a:br>
              <a:rPr lang="en-US" dirty="0" smtClean="0"/>
            </a:br>
            <a:r>
              <a:rPr lang="he-IL" dirty="0" smtClean="0"/>
              <a:t>(2011 </a:t>
            </a:r>
            <a:r>
              <a:rPr lang="en-US" dirty="0" err="1" smtClean="0"/>
              <a:t>Cappelli</a:t>
            </a:r>
            <a:r>
              <a:rPr lang="he-IL" dirty="0" smtClean="0"/>
              <a:t>) כי הן מאפשרות </a:t>
            </a:r>
            <a:r>
              <a:rPr lang="he-IL" dirty="0"/>
              <a:t>לאתר בקלות יחסית מספר גדול של </a:t>
            </a:r>
            <a:r>
              <a:rPr lang="en-US" dirty="0" smtClean="0"/>
              <a:t/>
            </a:r>
            <a:br>
              <a:rPr lang="en-US" dirty="0" smtClean="0"/>
            </a:br>
            <a:r>
              <a:rPr lang="he-IL" dirty="0" smtClean="0"/>
              <a:t>מועמדים </a:t>
            </a:r>
            <a:r>
              <a:rPr lang="he-IL" dirty="0"/>
              <a:t>מתאימים לכל סוג </a:t>
            </a:r>
            <a:r>
              <a:rPr lang="he-IL" dirty="0" smtClean="0"/>
              <a:t>משרה</a:t>
            </a:r>
            <a:r>
              <a:rPr lang="he-IL" dirty="0"/>
              <a:t>, לבצע מיון וסינון במהירות וכן ליצור עם המועמדים קשר ישיר</a:t>
            </a:r>
            <a:r>
              <a:rPr lang="he-IL" dirty="0" smtClean="0"/>
              <a:t>. </a:t>
            </a:r>
          </a:p>
          <a:p>
            <a:pPr marL="285750" indent="-285750" algn="r" rtl="1">
              <a:buFont typeface="Arial" panose="020B0604020202020204" pitchFamily="34" charset="0"/>
              <a:buChar char="•"/>
            </a:pPr>
            <a:r>
              <a:rPr lang="he-IL" dirty="0" smtClean="0"/>
              <a:t>בעיקר </a:t>
            </a:r>
            <a:r>
              <a:rPr lang="he-IL" dirty="0" err="1" smtClean="0"/>
              <a:t>בפייסבוק</a:t>
            </a:r>
            <a:r>
              <a:rPr lang="he-IL" dirty="0" smtClean="0"/>
              <a:t>, משום </a:t>
            </a:r>
            <a:r>
              <a:rPr lang="he-IL" dirty="0"/>
              <a:t>שברשת זו נהוג לפרסם מידע על בסיס אישי </a:t>
            </a:r>
            <a:r>
              <a:rPr lang="en-US" dirty="0" smtClean="0"/>
              <a:t/>
            </a:r>
            <a:br>
              <a:rPr lang="en-US" dirty="0" smtClean="0"/>
            </a:br>
            <a:r>
              <a:rPr lang="he-IL" dirty="0" smtClean="0"/>
              <a:t>ופחות </a:t>
            </a:r>
            <a:r>
              <a:rPr lang="he-IL" dirty="0"/>
              <a:t>מקצועי וכך </a:t>
            </a:r>
            <a:r>
              <a:rPr lang="he-IL" dirty="0" smtClean="0"/>
              <a:t>המעסיקים יכולים </a:t>
            </a:r>
            <a:r>
              <a:rPr lang="he-IL" dirty="0"/>
              <a:t>להיחשף לאופיו של </a:t>
            </a:r>
            <a:r>
              <a:rPr lang="he-IL" dirty="0" smtClean="0"/>
              <a:t>המועמד </a:t>
            </a:r>
            <a:r>
              <a:rPr lang="en-US" dirty="0" smtClean="0"/>
              <a:t/>
            </a:r>
            <a:br>
              <a:rPr lang="en-US" dirty="0" smtClean="0"/>
            </a:br>
            <a:r>
              <a:rPr lang="en-US" dirty="0" err="1" smtClean="0"/>
              <a:t>Palank</a:t>
            </a:r>
            <a:r>
              <a:rPr lang="en-US" dirty="0"/>
              <a:t>, 2006)</a:t>
            </a:r>
            <a:r>
              <a:rPr lang="he-IL" dirty="0" smtClean="0"/>
              <a:t>). </a:t>
            </a:r>
          </a:p>
          <a:p>
            <a:pPr marL="285750" indent="-285750" algn="r" rtl="1">
              <a:buFont typeface="Arial" panose="020B0604020202020204" pitchFamily="34" charset="0"/>
              <a:buChar char="•"/>
            </a:pPr>
            <a:r>
              <a:rPr lang="he-IL" dirty="0" smtClean="0"/>
              <a:t>הערכת </a:t>
            </a:r>
            <a:r>
              <a:rPr lang="he-IL" dirty="0" smtClean="0"/>
              <a:t>יכולותיו המקצועיות של אדם לפי המידע שהוא חושף ברשתות </a:t>
            </a:r>
            <a:r>
              <a:rPr lang="en-US" dirty="0" smtClean="0"/>
              <a:t/>
            </a:r>
            <a:br>
              <a:rPr lang="en-US" dirty="0" smtClean="0"/>
            </a:br>
            <a:r>
              <a:rPr lang="he-IL" dirty="0" smtClean="0"/>
              <a:t>חברתיות </a:t>
            </a:r>
            <a:r>
              <a:rPr lang="he-IL" dirty="0" smtClean="0"/>
              <a:t>היא בדרך כלל מדויקת </a:t>
            </a:r>
            <a:r>
              <a:rPr lang="en-US" dirty="0" smtClean="0"/>
              <a:t/>
            </a:r>
            <a:br>
              <a:rPr lang="en-US" dirty="0" smtClean="0"/>
            </a:br>
            <a:r>
              <a:rPr lang="he-IL" dirty="0" smtClean="0"/>
              <a:t>(</a:t>
            </a:r>
            <a:r>
              <a:rPr lang="en-US" dirty="0" smtClean="0"/>
              <a:t>Brown and Vaughn, 2011</a:t>
            </a:r>
            <a:r>
              <a:rPr lang="he-IL" dirty="0" smtClean="0"/>
              <a:t>).</a:t>
            </a:r>
          </a:p>
          <a:p>
            <a:pPr algn="r" rtl="1"/>
            <a:endParaRPr lang="he-IL" dirty="0" smtClean="0"/>
          </a:p>
          <a:p>
            <a:pPr marL="285750" indent="-285750" algn="r" rtl="1">
              <a:buFont typeface="Arial" panose="020B0604020202020204" pitchFamily="34" charset="0"/>
              <a:buChar char="•"/>
            </a:pPr>
            <a:r>
              <a:rPr lang="he-IL" dirty="0" err="1" smtClean="0"/>
              <a:t>למחפשי</a:t>
            </a:r>
            <a:r>
              <a:rPr lang="he-IL" dirty="0" smtClean="0"/>
              <a:t> עבודה שבילו וחיפשו ברשתות החברתיות יתרון גדול במציאת </a:t>
            </a:r>
            <a:r>
              <a:rPr lang="en-US" dirty="0" smtClean="0"/>
              <a:t/>
            </a:r>
            <a:br>
              <a:rPr lang="en-US" dirty="0" smtClean="0"/>
            </a:br>
            <a:r>
              <a:rPr lang="he-IL" dirty="0" smtClean="0"/>
              <a:t>משרה חדשה. למעלה מכך, ככל שהם היו פעילים יותר ובעלי קשרים רבים יותר, כך הסיכוי למציאת המשרה באמצעות הרשת החברתית הלך וגדל</a:t>
            </a:r>
            <a:r>
              <a:rPr lang="en-US" dirty="0" smtClean="0"/>
              <a:t/>
            </a:r>
            <a:br>
              <a:rPr lang="en-US" dirty="0" smtClean="0"/>
            </a:br>
            <a:r>
              <a:rPr lang="he-IL" dirty="0" smtClean="0"/>
              <a:t>(</a:t>
            </a:r>
            <a:r>
              <a:rPr lang="en-US" dirty="0" smtClean="0"/>
              <a:t>Greet et al., 2010</a:t>
            </a:r>
            <a:r>
              <a:rPr lang="he-IL" dirty="0" smtClean="0"/>
              <a:t>).  </a:t>
            </a:r>
            <a:endParaRPr lang="en-US" dirty="0" smtClean="0"/>
          </a:p>
        </p:txBody>
      </p:sp>
      <p:pic>
        <p:nvPicPr>
          <p:cNvPr id="4" name="Picture 2" descr="http://sophiamavridi.edublogs.org/files/2013/03/Kozzi-vector_speech_icon-693x749-2b9lwcx.jpg"/>
          <p:cNvPicPr>
            <a:picLocks noChangeAspect="1" noChangeArrowheads="1"/>
          </p:cNvPicPr>
          <p:nvPr/>
        </p:nvPicPr>
        <p:blipFill>
          <a:blip r:embed="rId4"/>
          <a:srcRect/>
          <a:stretch>
            <a:fillRect/>
          </a:stretch>
        </p:blipFill>
        <p:spPr bwMode="auto">
          <a:xfrm>
            <a:off x="178563" y="214279"/>
            <a:ext cx="1441109" cy="239699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2716234" y="292222"/>
            <a:ext cx="6070608"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מטרות המחקר</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827584" y="1214422"/>
            <a:ext cx="7316316" cy="4154984"/>
          </a:xfrm>
          <a:prstGeom prst="rect">
            <a:avLst/>
          </a:prstGeom>
        </p:spPr>
        <p:txBody>
          <a:bodyPr wrap="square">
            <a:spAutoFit/>
          </a:bodyPr>
          <a:lstStyle/>
          <a:p>
            <a:pPr algn="r" rtl="1"/>
            <a:r>
              <a:rPr lang="he-IL" sz="2400" dirty="0" smtClean="0"/>
              <a:t>1. לבחון ולהשוות דפוסי חשיפת המידע על השכלה ותעסוקה ברשתות השונות ולעמוד על הסיבות והגורמים לכך. </a:t>
            </a:r>
          </a:p>
          <a:p>
            <a:pPr algn="r" rtl="1"/>
            <a:endParaRPr lang="he-IL" sz="2400" dirty="0" smtClean="0"/>
          </a:p>
          <a:p>
            <a:pPr algn="r" rtl="1"/>
            <a:r>
              <a:rPr lang="he-IL" sz="2400" dirty="0" smtClean="0"/>
              <a:t>2. לבדוק </a:t>
            </a:r>
            <a:r>
              <a:rPr lang="he-IL" sz="2400" dirty="0"/>
              <a:t>איזו רשת אפקטיבית יותר בתחום קידום הקריירה </a:t>
            </a:r>
            <a:r>
              <a:rPr lang="en-US" sz="2400" dirty="0" smtClean="0"/>
              <a:t/>
            </a:r>
            <a:br>
              <a:rPr lang="en-US" sz="2400" dirty="0" smtClean="0"/>
            </a:br>
            <a:r>
              <a:rPr lang="he-IL" sz="2400" dirty="0" smtClean="0"/>
              <a:t>בעיני </a:t>
            </a:r>
            <a:r>
              <a:rPr lang="he-IL" sz="2400" dirty="0"/>
              <a:t>קבוצות משתמשים  </a:t>
            </a:r>
            <a:r>
              <a:rPr lang="he-IL" sz="2400" dirty="0" smtClean="0"/>
              <a:t>שונות </a:t>
            </a:r>
            <a:r>
              <a:rPr lang="he-IL" sz="2400" dirty="0"/>
              <a:t>ומה הגורמים לכך. </a:t>
            </a:r>
          </a:p>
          <a:p>
            <a:pPr algn="r" rtl="1"/>
            <a:endParaRPr lang="he-IL" sz="2400" dirty="0"/>
          </a:p>
          <a:p>
            <a:pPr algn="r" rtl="1"/>
            <a:r>
              <a:rPr lang="he-IL" sz="2400" dirty="0" smtClean="0"/>
              <a:t>3. כמו </a:t>
            </a:r>
            <a:r>
              <a:rPr lang="he-IL" sz="2400" dirty="0"/>
              <a:t>כן, המחקר בדק האם ישנה התאמה בין תפיסת        </a:t>
            </a:r>
            <a:r>
              <a:rPr lang="en-US" sz="2400" dirty="0" smtClean="0"/>
              <a:t/>
            </a:r>
            <a:br>
              <a:rPr lang="en-US" sz="2400" dirty="0" smtClean="0"/>
            </a:br>
            <a:r>
              <a:rPr lang="he-IL" sz="2400" dirty="0" smtClean="0"/>
              <a:t>הרשת </a:t>
            </a:r>
            <a:r>
              <a:rPr lang="he-IL" sz="2400" dirty="0"/>
              <a:t>כאפקטיבית לבין השימוש בה בפועל למציאת       </a:t>
            </a:r>
            <a:r>
              <a:rPr lang="en-US" sz="2400" dirty="0" smtClean="0"/>
              <a:t/>
            </a:r>
            <a:br>
              <a:rPr lang="en-US" sz="2400" dirty="0" smtClean="0"/>
            </a:br>
            <a:r>
              <a:rPr lang="he-IL" sz="2400" dirty="0" smtClean="0"/>
              <a:t>עבודה</a:t>
            </a:r>
            <a:r>
              <a:rPr lang="he-IL" sz="2400" dirty="0"/>
              <a:t>.</a:t>
            </a:r>
          </a:p>
          <a:p>
            <a:pPr algn="r" rtl="1"/>
            <a:endParaRPr lang="he-IL" sz="2400" dirty="0" smtClean="0"/>
          </a:p>
          <a:p>
            <a:pPr algn="r" rtl="1"/>
            <a:endParaRPr lang="he-IL" sz="2400" dirty="0"/>
          </a:p>
        </p:txBody>
      </p:sp>
      <p:pic>
        <p:nvPicPr>
          <p:cNvPr id="5" name="Picture 2" descr="http://www.writeawriting.com/wp-content/uploads/2011/12/Definition-of-a-Conclusion.jpg"/>
          <p:cNvPicPr>
            <a:picLocks noChangeAspect="1" noChangeArrowheads="1"/>
          </p:cNvPicPr>
          <p:nvPr/>
        </p:nvPicPr>
        <p:blipFill>
          <a:blip r:embed="rId3"/>
          <a:srcRect/>
          <a:stretch>
            <a:fillRect/>
          </a:stretch>
        </p:blipFill>
        <p:spPr bwMode="auto">
          <a:xfrm rot="538639">
            <a:off x="313217" y="100189"/>
            <a:ext cx="1378729" cy="1205246"/>
          </a:xfrm>
          <a:prstGeom prst="rect">
            <a:avLst/>
          </a:prstGeom>
          <a:noFill/>
        </p:spPr>
      </p:pic>
    </p:spTree>
    <p:extLst>
      <p:ext uri="{BB962C8B-B14F-4D97-AF65-F5344CB8AC3E}">
        <p14:creationId xmlns:p14="http://schemas.microsoft.com/office/powerpoint/2010/main" val="1477534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1547664" y="1196752"/>
            <a:ext cx="7239178" cy="3508653"/>
          </a:xfrm>
          <a:prstGeom prst="rect">
            <a:avLst/>
          </a:prstGeom>
        </p:spPr>
        <p:txBody>
          <a:bodyPr wrap="square">
            <a:spAutoFit/>
          </a:bodyPr>
          <a:lstStyle/>
          <a:p>
            <a:endParaRPr lang="en-US" dirty="0" smtClean="0"/>
          </a:p>
          <a:p>
            <a:endParaRPr lang="en-US" dirty="0"/>
          </a:p>
          <a:p>
            <a:pPr algn="r" rtl="1"/>
            <a:r>
              <a:rPr lang="he-IL" sz="2400" dirty="0" smtClean="0"/>
              <a:t>1. פרטים אישיים לגבי השכלה</a:t>
            </a:r>
          </a:p>
          <a:p>
            <a:pPr algn="r" rtl="1"/>
            <a:endParaRPr lang="he-IL" sz="2400" dirty="0" smtClean="0"/>
          </a:p>
          <a:p>
            <a:pPr algn="r" rtl="1"/>
            <a:r>
              <a:rPr lang="he-IL" sz="2400" dirty="0" smtClean="0"/>
              <a:t>2. פרטים אישיים לגבי עבודה</a:t>
            </a:r>
          </a:p>
          <a:p>
            <a:pPr algn="r" rtl="1"/>
            <a:endParaRPr lang="he-IL" sz="2400" dirty="0" smtClean="0"/>
          </a:p>
          <a:p>
            <a:pPr algn="r" rtl="1"/>
            <a:r>
              <a:rPr lang="he-IL" sz="2400" dirty="0" smtClean="0"/>
              <a:t>3. מידע המועבר לשיתוף ברשת בנושאים הקשורים למקצוע, לימודים, כגון, הצעות עבודה, כתבות מקצועיות, חומרי לימוד הקשורים לתחום העיסוק של המשתמש.</a:t>
            </a:r>
          </a:p>
          <a:p>
            <a:pPr algn="r" rtl="1"/>
            <a:endParaRPr lang="en-US" dirty="0" smtClean="0"/>
          </a:p>
        </p:txBody>
      </p:sp>
      <p:sp>
        <p:nvSpPr>
          <p:cNvPr id="3" name="TextBox 1"/>
          <p:cNvSpPr txBox="1">
            <a:spLocks noChangeArrowheads="1"/>
          </p:cNvSpPr>
          <p:nvPr/>
        </p:nvSpPr>
        <p:spPr bwMode="auto">
          <a:xfrm>
            <a:off x="2716234" y="292222"/>
            <a:ext cx="6070608"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מהו מידע מקצועי?</a:t>
            </a:r>
            <a:endParaRPr lang="en-US" altLang="ko-KR" sz="4000" dirty="0" smtClean="0">
              <a:solidFill>
                <a:schemeClr val="accent3">
                  <a:lumMod val="75000"/>
                </a:schemeClr>
              </a:solidFill>
              <a:latin typeface="Arial Black" pitchFamily="34" charset="0"/>
              <a:ea typeface="맑은 고딕" pitchFamily="50" charset="-127"/>
            </a:endParaRPr>
          </a:p>
        </p:txBody>
      </p:sp>
    </p:spTree>
    <p:extLst>
      <p:ext uri="{BB962C8B-B14F-4D97-AF65-F5344CB8AC3E}">
        <p14:creationId xmlns:p14="http://schemas.microsoft.com/office/powerpoint/2010/main" val="3115379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p:cNvSpPr txBox="1">
            <a:spLocks noChangeArrowheads="1"/>
          </p:cNvSpPr>
          <p:nvPr/>
        </p:nvSpPr>
        <p:spPr bwMode="auto">
          <a:xfrm>
            <a:off x="2716234" y="292222"/>
            <a:ext cx="6070608" cy="707886"/>
          </a:xfrm>
          <a:prstGeom prst="rect">
            <a:avLst/>
          </a:prstGeom>
          <a:noFill/>
          <a:ln w="9525">
            <a:noFill/>
            <a:miter lim="800000"/>
            <a:headEnd/>
            <a:tailEnd/>
          </a:ln>
        </p:spPr>
        <p:txBody>
          <a:bodyPr wrap="square">
            <a:spAutoFit/>
          </a:bodyPr>
          <a:lstStyle/>
          <a:p>
            <a:pPr algn="r" rtl="1"/>
            <a:r>
              <a:rPr lang="he-IL" altLang="ko-KR" sz="4000" dirty="0" smtClean="0">
                <a:solidFill>
                  <a:schemeClr val="accent3">
                    <a:lumMod val="75000"/>
                  </a:schemeClr>
                </a:solidFill>
                <a:latin typeface="Arial Black" pitchFamily="34" charset="0"/>
                <a:ea typeface="맑은 고딕" pitchFamily="50" charset="-127"/>
              </a:rPr>
              <a:t>השערות המחקר</a:t>
            </a:r>
            <a:endParaRPr lang="en-US" altLang="ko-KR" sz="4000" dirty="0" smtClean="0">
              <a:solidFill>
                <a:schemeClr val="accent3">
                  <a:lumMod val="75000"/>
                </a:schemeClr>
              </a:solidFill>
              <a:latin typeface="Arial Black" pitchFamily="34" charset="0"/>
              <a:ea typeface="맑은 고딕" pitchFamily="50" charset="-127"/>
            </a:endParaRPr>
          </a:p>
        </p:txBody>
      </p:sp>
      <p:sp>
        <p:nvSpPr>
          <p:cNvPr id="3" name="מלבן 2"/>
          <p:cNvSpPr/>
          <p:nvPr/>
        </p:nvSpPr>
        <p:spPr>
          <a:xfrm>
            <a:off x="1285852" y="1214422"/>
            <a:ext cx="6858048" cy="4524315"/>
          </a:xfrm>
          <a:prstGeom prst="rect">
            <a:avLst/>
          </a:prstGeom>
        </p:spPr>
        <p:txBody>
          <a:bodyPr wrap="square">
            <a:spAutoFit/>
          </a:bodyPr>
          <a:lstStyle/>
          <a:p>
            <a:pPr marL="457200" lvl="0" indent="-457200" algn="r" rtl="1">
              <a:buFont typeface="+mj-lt"/>
              <a:buAutoNum type="arabicPeriod" startAt="4"/>
            </a:pPr>
            <a:endParaRPr lang="en-US" sz="2400" dirty="0" smtClean="0"/>
          </a:p>
          <a:p>
            <a:pPr marL="457200" indent="-457200" algn="r" rtl="1">
              <a:buFont typeface="+mj-lt"/>
              <a:buAutoNum type="arabicPeriod"/>
            </a:pPr>
            <a:r>
              <a:rPr lang="he-IL" sz="2400" dirty="0"/>
              <a:t>יהיה קשר בין תפיסת האפקטיביות לבין מידת חשיפת המידע המקצועי ברשת. </a:t>
            </a:r>
            <a:endParaRPr lang="en-US" sz="2400" dirty="0"/>
          </a:p>
          <a:p>
            <a:pPr marL="457200" lvl="0" indent="-457200" algn="r" rtl="1">
              <a:buFont typeface="+mj-lt"/>
              <a:buAutoNum type="arabicPeriod"/>
            </a:pPr>
            <a:endParaRPr lang="he-IL" sz="2400" dirty="0"/>
          </a:p>
          <a:p>
            <a:pPr marL="457200" lvl="0" indent="-457200" algn="r" rtl="1">
              <a:buFont typeface="+mj-lt"/>
              <a:buAutoNum type="arabicPeriod"/>
            </a:pPr>
            <a:r>
              <a:rPr lang="he-IL" sz="2400" dirty="0"/>
              <a:t>יימצאו הבדלים ברמות הפופולאריות, רמות השימוש   ובתפיסת האפקטיביות בחיפוש עבודה בין הרשתות  השונות. </a:t>
            </a:r>
          </a:p>
          <a:p>
            <a:pPr marL="457200" lvl="0" indent="-457200" algn="r" rtl="1">
              <a:buFont typeface="+mj-lt"/>
              <a:buAutoNum type="arabicPeriod"/>
            </a:pPr>
            <a:endParaRPr lang="en-US" sz="2400" dirty="0"/>
          </a:p>
          <a:p>
            <a:pPr marL="457200" lvl="0" indent="-457200" algn="r" rtl="1">
              <a:buFont typeface="+mj-lt"/>
              <a:buAutoNum type="arabicPeriod"/>
            </a:pPr>
            <a:r>
              <a:rPr lang="he-IL" sz="2400" dirty="0"/>
              <a:t>יהיה קשר בין תפיסת האפקטיביות של הרשת לחיפוש עבודה לבין השימוש/הסתייעות בה בפועל למטרה זו.</a:t>
            </a:r>
          </a:p>
          <a:p>
            <a:pPr lvl="0" algn="r" rtl="1"/>
            <a:endParaRPr lang="he-IL" sz="2400" dirty="0" smtClean="0"/>
          </a:p>
          <a:p>
            <a:pPr marL="457200" lvl="0" indent="-457200" algn="r" rtl="1">
              <a:buFont typeface="+mj-lt"/>
              <a:buAutoNum type="arabicPeriod" startAt="4"/>
            </a:pPr>
            <a:endParaRPr lang="en-US" sz="2400" dirty="0"/>
          </a:p>
        </p:txBody>
      </p:sp>
      <p:pic>
        <p:nvPicPr>
          <p:cNvPr id="4" name="Picture 4" descr="https://www.finance.emory.edu/home/payroll/forms1/payroll_question"/>
          <p:cNvPicPr>
            <a:picLocks noChangeAspect="1" noChangeArrowheads="1"/>
          </p:cNvPicPr>
          <p:nvPr/>
        </p:nvPicPr>
        <p:blipFill>
          <a:blip r:embed="rId3"/>
          <a:srcRect/>
          <a:stretch>
            <a:fillRect/>
          </a:stretch>
        </p:blipFill>
        <p:spPr bwMode="auto">
          <a:xfrm rot="20996767">
            <a:off x="141058" y="138326"/>
            <a:ext cx="1724871" cy="1593339"/>
          </a:xfrm>
          <a:prstGeom prst="rect">
            <a:avLst/>
          </a:prstGeom>
          <a:noFill/>
        </p:spPr>
      </p:pic>
    </p:spTree>
    <p:extLst>
      <p:ext uri="{BB962C8B-B14F-4D97-AF65-F5344CB8AC3E}">
        <p14:creationId xmlns:p14="http://schemas.microsoft.com/office/powerpoint/2010/main" val="7817974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8099</TotalTime>
  <Words>1933</Words>
  <Application>Microsoft Office PowerPoint</Application>
  <PresentationFormat>‫הצגה על המסך (4:3)</PresentationFormat>
  <Paragraphs>322</Paragraphs>
  <Slides>34</Slides>
  <Notes>29</Notes>
  <HiddenSlides>0</HiddenSlides>
  <MMClips>0</MMClips>
  <ScaleCrop>false</ScaleCrop>
  <HeadingPairs>
    <vt:vector size="4" baseType="variant">
      <vt:variant>
        <vt:lpstr>ערכת נושא</vt:lpstr>
      </vt:variant>
      <vt:variant>
        <vt:i4>1</vt:i4>
      </vt:variant>
      <vt:variant>
        <vt:lpstr>כותרות שקופיות</vt:lpstr>
      </vt:variant>
      <vt:variant>
        <vt:i4>34</vt:i4>
      </vt:variant>
    </vt:vector>
  </HeadingPairs>
  <TitlesOfParts>
    <vt:vector size="35" baseType="lpstr">
      <vt:lpstr>Office 테마</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Circle PowerPoint Templates Design-pptx</dc:title>
  <dc:creator>ALLPPT.COM</dc:creator>
  <cp:lastModifiedBy> </cp:lastModifiedBy>
  <cp:revision>386</cp:revision>
  <dcterms:created xsi:type="dcterms:W3CDTF">2012-06-23T06:36:58Z</dcterms:created>
  <dcterms:modified xsi:type="dcterms:W3CDTF">2014-11-13T10:02:55Z</dcterms:modified>
</cp:coreProperties>
</file>