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71" r:id="rId10"/>
    <p:sldId id="264" r:id="rId11"/>
    <p:sldId id="270" r:id="rId12"/>
    <p:sldId id="265" r:id="rId13"/>
    <p:sldId id="266" r:id="rId14"/>
    <p:sldId id="267" r:id="rId15"/>
    <p:sldId id="275" r:id="rId16"/>
    <p:sldId id="276" r:id="rId17"/>
    <p:sldId id="278" r:id="rId18"/>
    <p:sldId id="279" r:id="rId19"/>
    <p:sldId id="283" r:id="rId20"/>
    <p:sldId id="284" r:id="rId21"/>
    <p:sldId id="285" r:id="rId22"/>
    <p:sldId id="287" r:id="rId23"/>
    <p:sldId id="288" r:id="rId24"/>
    <p:sldId id="301" r:id="rId25"/>
    <p:sldId id="302" r:id="rId26"/>
    <p:sldId id="306" r:id="rId27"/>
    <p:sldId id="307" r:id="rId28"/>
    <p:sldId id="308" r:id="rId29"/>
    <p:sldId id="309" r:id="rId30"/>
    <p:sldId id="311" r:id="rId31"/>
    <p:sldId id="312" r:id="rId32"/>
    <p:sldId id="320" r:id="rId33"/>
    <p:sldId id="322" r:id="rId34"/>
    <p:sldId id="323" r:id="rId35"/>
    <p:sldId id="324" r:id="rId36"/>
    <p:sldId id="325" r:id="rId37"/>
    <p:sldId id="326" r:id="rId38"/>
    <p:sldId id="327" r:id="rId39"/>
    <p:sldId id="334" r:id="rId40"/>
    <p:sldId id="336" r:id="rId41"/>
    <p:sldId id="339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7" autoAdjust="0"/>
    <p:restoredTop sz="95882" autoAdjust="0"/>
  </p:normalViewPr>
  <p:slideViewPr>
    <p:cSldViewPr>
      <p:cViewPr varScale="1">
        <p:scale>
          <a:sx n="51" d="100"/>
          <a:sy n="51" d="100"/>
        </p:scale>
        <p:origin x="-10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9F081-2946-447D-ACAB-D3188BA2AC1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E1A5806-376A-4A48-B6BF-A12DD7659DD8}">
      <dgm:prSet phldrT="[Text]"/>
      <dgm:spPr>
        <a:solidFill>
          <a:schemeClr val="tx2"/>
        </a:solidFill>
        <a:effectLst>
          <a:innerShdw blurRad="165100" dist="114300" dir="18900000">
            <a:prstClr val="black">
              <a:alpha val="50000"/>
            </a:prstClr>
          </a:innerShdw>
        </a:effectLst>
      </dgm:spPr>
      <dgm:t>
        <a:bodyPr/>
        <a:lstStyle/>
        <a:p>
          <a:pPr rtl="1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</a:t>
          </a:r>
          <a:endParaRPr lang="he-IL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FFA063-026A-435C-80D4-4D2CA2423BC2}" type="parTrans" cxnId="{7DE7F936-8E73-44FE-8736-4F5450FEC2A5}">
      <dgm:prSet/>
      <dgm:spPr/>
      <dgm:t>
        <a:bodyPr/>
        <a:lstStyle/>
        <a:p>
          <a:pPr rtl="1"/>
          <a:endParaRPr lang="he-IL"/>
        </a:p>
      </dgm:t>
    </dgm:pt>
    <dgm:pt modelId="{7D1E3AF2-5C5C-47C4-8EF3-586F2E515589}" type="sibTrans" cxnId="{7DE7F936-8E73-44FE-8736-4F5450FEC2A5}">
      <dgm:prSet/>
      <dgm:spPr/>
      <dgm:t>
        <a:bodyPr/>
        <a:lstStyle/>
        <a:p>
          <a:pPr rtl="1"/>
          <a:endParaRPr lang="he-IL"/>
        </a:p>
      </dgm:t>
    </dgm:pt>
    <dgm:pt modelId="{1B72D593-DFA8-4821-8D95-71095AC678C3}">
      <dgm:prSet phldrT="[Text]"/>
      <dgm:spPr>
        <a:solidFill>
          <a:schemeClr val="tx2"/>
        </a:solidFill>
        <a:effectLst>
          <a:innerShdw blurRad="127000" dist="101600">
            <a:prstClr val="black">
              <a:alpha val="50000"/>
            </a:prstClr>
          </a:innerShdw>
        </a:effectLst>
      </dgm:spPr>
      <dgm:t>
        <a:bodyPr/>
        <a:lstStyle/>
        <a:p>
          <a:pPr rtl="1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</a:t>
          </a:r>
          <a:endParaRPr lang="he-IL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447554-5781-471D-9AE2-C7ED4539F1B3}" type="parTrans" cxnId="{B864389A-EE3D-479A-9BDF-EAC5E72647DB}">
      <dgm:prSet/>
      <dgm:spPr/>
      <dgm:t>
        <a:bodyPr/>
        <a:lstStyle/>
        <a:p>
          <a:pPr rtl="1"/>
          <a:endParaRPr lang="he-IL"/>
        </a:p>
      </dgm:t>
    </dgm:pt>
    <dgm:pt modelId="{DC8AFB43-A51E-48DD-B0D0-D9CDD72B10A2}" type="sibTrans" cxnId="{B864389A-EE3D-479A-9BDF-EAC5E72647DB}">
      <dgm:prSet/>
      <dgm:spPr/>
      <dgm:t>
        <a:bodyPr/>
        <a:lstStyle/>
        <a:p>
          <a:pPr rtl="1"/>
          <a:endParaRPr lang="he-IL"/>
        </a:p>
      </dgm:t>
    </dgm:pt>
    <dgm:pt modelId="{7565E33D-3B87-4B1B-9088-5F418C726630}">
      <dgm:prSet phldrT="[Text]"/>
      <dgm:spPr>
        <a:effectLst>
          <a:innerShdw blurRad="152400" dist="127000" dir="21060000">
            <a:prstClr val="black">
              <a:alpha val="50000"/>
            </a:prstClr>
          </a:innerShdw>
        </a:effectLst>
      </dgm:spPr>
      <dgm:t>
        <a:bodyPr/>
        <a:lstStyle/>
        <a:p>
          <a:pPr rtl="1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How</a:t>
          </a:r>
          <a:endParaRPr lang="he-IL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7A3533-C03A-41EA-84B5-46E8AE7E1984}" type="parTrans" cxnId="{6CC7F407-BB31-4EAC-819B-93CD383DCC21}">
      <dgm:prSet/>
      <dgm:spPr/>
      <dgm:t>
        <a:bodyPr/>
        <a:lstStyle/>
        <a:p>
          <a:pPr rtl="1"/>
          <a:endParaRPr lang="he-IL"/>
        </a:p>
      </dgm:t>
    </dgm:pt>
    <dgm:pt modelId="{D39A06F8-F8AF-414B-BED2-26F4968692BA}" type="sibTrans" cxnId="{6CC7F407-BB31-4EAC-819B-93CD383DCC21}">
      <dgm:prSet/>
      <dgm:spPr/>
      <dgm:t>
        <a:bodyPr/>
        <a:lstStyle/>
        <a:p>
          <a:pPr rtl="1"/>
          <a:endParaRPr lang="he-IL"/>
        </a:p>
      </dgm:t>
    </dgm:pt>
    <dgm:pt modelId="{C6395053-889A-4DDF-BD77-8F8927616F35}" type="pres">
      <dgm:prSet presAssocID="{A1F9F081-2946-447D-ACAB-D3188BA2AC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4A10E144-1D1E-40B4-805E-0B19F1A6CA8A}" type="pres">
      <dgm:prSet presAssocID="{7E1A5806-376A-4A48-B6BF-A12DD7659DD8}" presName="node" presStyleLbl="node1" presStyleIdx="0" presStyleCnt="3" custLinFactNeighborX="-26" custLinFactNeighborY="39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07A500D-4508-4B67-9D6B-679732DAEAB8}" type="pres">
      <dgm:prSet presAssocID="{7D1E3AF2-5C5C-47C4-8EF3-586F2E515589}" presName="sibTrans" presStyleCnt="0"/>
      <dgm:spPr/>
    </dgm:pt>
    <dgm:pt modelId="{B17FB0E3-27A3-462C-BFC6-886A88B369AE}" type="pres">
      <dgm:prSet presAssocID="{1B72D593-DFA8-4821-8D95-71095AC678C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47D5CD9-C440-4514-AFBB-07502F667757}" type="pres">
      <dgm:prSet presAssocID="{DC8AFB43-A51E-48DD-B0D0-D9CDD72B10A2}" presName="sibTrans" presStyleCnt="0"/>
      <dgm:spPr/>
    </dgm:pt>
    <dgm:pt modelId="{6B372FA5-D0CE-41F4-884F-63E4C25D9321}" type="pres">
      <dgm:prSet presAssocID="{7565E33D-3B87-4B1B-9088-5F418C72663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F17D34BF-D457-4327-A4F0-DF857394701B}" type="presOf" srcId="{7E1A5806-376A-4A48-B6BF-A12DD7659DD8}" destId="{4A10E144-1D1E-40B4-805E-0B19F1A6CA8A}" srcOrd="0" destOrd="0" presId="urn:microsoft.com/office/officeart/2005/8/layout/default"/>
    <dgm:cxn modelId="{2D7838B4-0081-42DE-B069-B4CED47CC0BF}" type="presOf" srcId="{A1F9F081-2946-447D-ACAB-D3188BA2AC12}" destId="{C6395053-889A-4DDF-BD77-8F8927616F35}" srcOrd="0" destOrd="0" presId="urn:microsoft.com/office/officeart/2005/8/layout/default"/>
    <dgm:cxn modelId="{2CA723E3-14E2-4C22-8549-5A1613D22CEF}" type="presOf" srcId="{7565E33D-3B87-4B1B-9088-5F418C726630}" destId="{6B372FA5-D0CE-41F4-884F-63E4C25D9321}" srcOrd="0" destOrd="0" presId="urn:microsoft.com/office/officeart/2005/8/layout/default"/>
    <dgm:cxn modelId="{037F3025-B6E9-43AD-A2A3-B62F031AFF16}" type="presOf" srcId="{1B72D593-DFA8-4821-8D95-71095AC678C3}" destId="{B17FB0E3-27A3-462C-BFC6-886A88B369AE}" srcOrd="0" destOrd="0" presId="urn:microsoft.com/office/officeart/2005/8/layout/default"/>
    <dgm:cxn modelId="{6CC7F407-BB31-4EAC-819B-93CD383DCC21}" srcId="{A1F9F081-2946-447D-ACAB-D3188BA2AC12}" destId="{7565E33D-3B87-4B1B-9088-5F418C726630}" srcOrd="2" destOrd="0" parTransId="{097A3533-C03A-41EA-84B5-46E8AE7E1984}" sibTransId="{D39A06F8-F8AF-414B-BED2-26F4968692BA}"/>
    <dgm:cxn modelId="{7DE7F936-8E73-44FE-8736-4F5450FEC2A5}" srcId="{A1F9F081-2946-447D-ACAB-D3188BA2AC12}" destId="{7E1A5806-376A-4A48-B6BF-A12DD7659DD8}" srcOrd="0" destOrd="0" parTransId="{BFFFA063-026A-435C-80D4-4D2CA2423BC2}" sibTransId="{7D1E3AF2-5C5C-47C4-8EF3-586F2E515589}"/>
    <dgm:cxn modelId="{B864389A-EE3D-479A-9BDF-EAC5E72647DB}" srcId="{A1F9F081-2946-447D-ACAB-D3188BA2AC12}" destId="{1B72D593-DFA8-4821-8D95-71095AC678C3}" srcOrd="1" destOrd="0" parTransId="{64447554-5781-471D-9AE2-C7ED4539F1B3}" sibTransId="{DC8AFB43-A51E-48DD-B0D0-D9CDD72B10A2}"/>
    <dgm:cxn modelId="{ADE19698-6EBB-4EE2-8744-A32DBCCA5BC7}" type="presParOf" srcId="{C6395053-889A-4DDF-BD77-8F8927616F35}" destId="{4A10E144-1D1E-40B4-805E-0B19F1A6CA8A}" srcOrd="0" destOrd="0" presId="urn:microsoft.com/office/officeart/2005/8/layout/default"/>
    <dgm:cxn modelId="{FE9553D0-3537-4CE4-9EE2-1EC9E14F6989}" type="presParOf" srcId="{C6395053-889A-4DDF-BD77-8F8927616F35}" destId="{607A500D-4508-4B67-9D6B-679732DAEAB8}" srcOrd="1" destOrd="0" presId="urn:microsoft.com/office/officeart/2005/8/layout/default"/>
    <dgm:cxn modelId="{919EE84C-C541-464E-9EC3-FAE32CE1C303}" type="presParOf" srcId="{C6395053-889A-4DDF-BD77-8F8927616F35}" destId="{B17FB0E3-27A3-462C-BFC6-886A88B369AE}" srcOrd="2" destOrd="0" presId="urn:microsoft.com/office/officeart/2005/8/layout/default"/>
    <dgm:cxn modelId="{3CCFEBEE-0728-4FC3-BF3E-16630A6665E9}" type="presParOf" srcId="{C6395053-889A-4DDF-BD77-8F8927616F35}" destId="{B47D5CD9-C440-4514-AFBB-07502F667757}" srcOrd="3" destOrd="0" presId="urn:microsoft.com/office/officeart/2005/8/layout/default"/>
    <dgm:cxn modelId="{116F2E32-0698-4736-88B3-5B14371CC04B}" type="presParOf" srcId="{C6395053-889A-4DDF-BD77-8F8927616F35}" destId="{6B372FA5-D0CE-41F4-884F-63E4C25D9321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0E144-1D1E-40B4-805E-0B19F1A6CA8A}">
      <dsp:nvSpPr>
        <dsp:cNvPr id="0" name=""/>
        <dsp:cNvSpPr/>
      </dsp:nvSpPr>
      <dsp:spPr>
        <a:xfrm>
          <a:off x="0" y="152394"/>
          <a:ext cx="2902148" cy="174128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65100" dist="114300" dir="189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</a:t>
          </a:r>
          <a:endParaRPr lang="he-IL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52394"/>
        <a:ext cx="2902148" cy="1741289"/>
      </dsp:txXfrm>
    </dsp:sp>
    <dsp:sp modelId="{B17FB0E3-27A3-462C-BFC6-886A88B369AE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27000" dist="1016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</a:t>
          </a:r>
          <a:endParaRPr lang="he-IL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93107" y="145603"/>
        <a:ext cx="2902148" cy="1741289"/>
      </dsp:txXfrm>
    </dsp:sp>
    <dsp:sp modelId="{6B372FA5-D0CE-41F4-884F-63E4C25D9321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152400" dist="127000" dir="2106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How</a:t>
          </a:r>
          <a:endParaRPr lang="he-IL" sz="6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96925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E507D95-974E-422C-90DD-6E6730E575C3}" type="datetimeFigureOut">
              <a:rPr lang="he-IL" smtClean="0"/>
              <a:t>ט"ו/סיון/תשע"ו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58797D-308C-4786-A524-59FE417F23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78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76200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800" dirty="0" smtClean="0">
                <a:latin typeface="Arial" pitchFamily="34" charset="0"/>
                <a:cs typeface="Arial" pitchFamily="34" charset="0"/>
              </a:rPr>
              <a:t>מחקר בנושא צרכי מידע והתנהגות מידע</a:t>
            </a:r>
            <a:br>
              <a:rPr lang="he-IL" sz="4800" dirty="0" smtClean="0">
                <a:latin typeface="Arial" pitchFamily="34" charset="0"/>
                <a:cs typeface="Arial" pitchFamily="34" charset="0"/>
              </a:rPr>
            </a:br>
            <a:r>
              <a:rPr lang="he-IL" sz="4800" spc="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ריקי גרינברג</a:t>
            </a:r>
            <a:endParaRPr lang="he-IL" sz="4800" spc="6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810000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he-IL" sz="3600" dirty="0" smtClean="0"/>
              <a:t>חקר מקרה – סטודנטים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he-IL" sz="3600" dirty="0" smtClean="0"/>
              <a:t>באוניברסיטת חיפה</a:t>
            </a:r>
            <a:endParaRPr lang="he-IL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 – מקום הספרייה</a:t>
            </a:r>
            <a:endParaRPr lang="he-IL" sz="4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4248"/>
            <a:ext cx="7467600" cy="3502152"/>
          </a:xfrm>
        </p:spPr>
        <p:txBody>
          <a:bodyPr/>
          <a:lstStyle/>
          <a:p>
            <a:r>
              <a:rPr lang="he-IL" sz="2800" dirty="0" smtClean="0"/>
              <a:t>רוב הנשאלים השתמשו במקורות מידע שמצאו במנועי חיפוש יחד עם מקורות מהספרייה באוניברסיטה</a:t>
            </a:r>
          </a:p>
          <a:p>
            <a:r>
              <a:rPr lang="he-IL" sz="2800" dirty="0" smtClean="0"/>
              <a:t>מיעוטם משתמשים רק במקורות שהספרייה מציעה להם. </a:t>
            </a:r>
          </a:p>
          <a:p>
            <a:r>
              <a:rPr lang="he-IL" sz="2800" dirty="0" smtClean="0"/>
              <a:t>זאת למרות </a:t>
            </a:r>
            <a:r>
              <a:rPr lang="he-IL" sz="3200" b="1" dirty="0" smtClean="0"/>
              <a:t>שרוב הנשאלים חשבו שמקורות הספריה טובים, אמינים ואקדמיים יותר מאלה שהם מחפשים ברשת. </a:t>
            </a:r>
            <a:r>
              <a:rPr lang="he-IL" sz="2800" dirty="0" smtClean="0"/>
              <a:t/>
            </a:r>
            <a:br>
              <a:rPr lang="he-IL" sz="2800" dirty="0" smtClean="0"/>
            </a:b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 – הבדלים רב תרבותיים</a:t>
            </a:r>
            <a:endParaRPr lang="he-IL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84248"/>
            <a:ext cx="7467600" cy="4264152"/>
          </a:xfrm>
        </p:spPr>
        <p:txBody>
          <a:bodyPr/>
          <a:lstStyle/>
          <a:p>
            <a:r>
              <a:rPr lang="he-IL" sz="2800" dirty="0" smtClean="0"/>
              <a:t>אוכלוסיית המחקר הייתה הטרוגנית ושיקפה היטב את המגוון הרב תרבותי של האוכלוסייה בקמפוס. יהודים דוברי שפת אם עברית 69%,   ערבים ילידי ישראל, דוברי שפת אם ערבית 23% ומהגרים יהודים מברית המועצות לשעבר, ששפת האם שלהם רוסית 8%.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he-IL" sz="2800" dirty="0" smtClean="0"/>
          </a:p>
          <a:p>
            <a:r>
              <a:rPr lang="he-IL" sz="2800" dirty="0" smtClean="0"/>
              <a:t>בשני המקרים האחרונים הסטודנטים התמודדו עם סביבה תלת לשונית, שפת אם, השפה הדבורה (עברית) והשפה האקדמית(אנגלית) במונח המקצועי אלה הם ה</a:t>
            </a:r>
            <a:r>
              <a:rPr lang="en-US" sz="2800" dirty="0" smtClean="0"/>
              <a:t>L3 </a:t>
            </a:r>
            <a:r>
              <a:rPr lang="he-IL" sz="2800" dirty="0" smtClean="0"/>
              <a:t>. </a:t>
            </a:r>
            <a:endParaRPr lang="en-US" sz="2800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 – הבדלים רב תרבותיים</a:t>
            </a:r>
            <a:endParaRPr lang="he-IL" sz="4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sz="2800" dirty="0" smtClean="0"/>
              <a:t>בהשוואה בין שפות אם שונות נצפו כמה הבדלים מעניינים. </a:t>
            </a:r>
          </a:p>
          <a:p>
            <a:r>
              <a:rPr lang="he-IL" sz="2800" dirty="0" smtClean="0"/>
              <a:t>דוברי שפת אם עברית ודוברי שפת אם רוסית ממעטים להשתמש בשירותי הספריה. </a:t>
            </a:r>
          </a:p>
          <a:p>
            <a:r>
              <a:rPr lang="he-IL" sz="2800" dirty="0" smtClean="0"/>
              <a:t>דוברי שפת אם ערבית, מודעים יותר לשירותי הספרייה האקדמית ואף מרבים להשתמש בשירותי התיווך של מומחי החיפוש בספרייה  (יעץ) לצורך איתור מידע. </a:t>
            </a:r>
            <a:endParaRPr lang="en-US" sz="2800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 – הבדלים רב תרבותיים</a:t>
            </a:r>
            <a:endParaRPr lang="he-IL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sz="3200" dirty="0" smtClean="0"/>
              <a:t>שתי </a:t>
            </a:r>
            <a:r>
              <a:rPr lang="he-IL" sz="3200" dirty="0" smtClean="0"/>
              <a:t>הקבוצות בשפת האם עברית ורוסית השתמשו יותר </a:t>
            </a:r>
            <a:r>
              <a:rPr lang="he-IL" sz="3200" b="1" dirty="0" smtClean="0">
                <a:solidFill>
                  <a:schemeClr val="accent1">
                    <a:lumMod val="75000"/>
                  </a:schemeClr>
                </a:solidFill>
              </a:rPr>
              <a:t>במנועי חיפוש </a:t>
            </a:r>
            <a:r>
              <a:rPr lang="he-IL" sz="3200" dirty="0" smtClean="0"/>
              <a:t>כמקור החיפוש הראשוני, מדוברי שפת אם ערבית. </a:t>
            </a:r>
          </a:p>
          <a:p>
            <a:r>
              <a:rPr lang="he-IL" sz="3200" dirty="0" smtClean="0"/>
              <a:t>דוברי שפת אם ערבית ודוברי שפת אם רוסית בוחרים </a:t>
            </a:r>
            <a:r>
              <a:rPr lang="he-IL" sz="3200" b="1" dirty="0" smtClean="0">
                <a:solidFill>
                  <a:schemeClr val="accent1">
                    <a:lumMod val="75000"/>
                  </a:schemeClr>
                </a:solidFill>
              </a:rPr>
              <a:t>בנושאים </a:t>
            </a:r>
            <a:r>
              <a:rPr lang="he-IL" sz="3200" dirty="0" smtClean="0"/>
              <a:t>דומים  לכל מטלותיהם, בעוד שדוברי שפת האם עברית מחפשים בכל פעם נושא חדש.  </a:t>
            </a:r>
            <a:endParaRPr lang="en-US" sz="3200" dirty="0" smtClean="0"/>
          </a:p>
          <a:p>
            <a:endParaRPr lang="en-US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מחקר השוואתי</a:t>
            </a:r>
            <a:endParaRPr lang="he-IL" sz="4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sz="3200" dirty="0" smtClean="0"/>
              <a:t>בהשוואה שנערכה בין תוצאות המחקר הישראלי, למחקרים אחרונים שנעשו על סטודנטים במספר אוניברסיטאות בעולם (ארצות הברית, דרום אפריקה ודרום קוריאה) </a:t>
            </a:r>
            <a:r>
              <a:rPr lang="he-IL" sz="3200" b="1" dirty="0" smtClean="0"/>
              <a:t>דפוסי ההתנהגות נצפו ככמעט זהים, </a:t>
            </a:r>
            <a:r>
              <a:rPr lang="he-IL" sz="3200" dirty="0" smtClean="0"/>
              <a:t>למעט מספר הבדלים הנובעים מהחברה הרב תרבותית של הסטודנטים בישראל. </a:t>
            </a:r>
            <a:endParaRPr lang="en-US" sz="3200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המשך מחקר</a:t>
            </a:r>
            <a:endParaRPr lang="he-IL" sz="4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sz="2800" dirty="0" smtClean="0"/>
              <a:t>לאחר ששאלנו את הסטודנטים כיצד הם מחפשים</a:t>
            </a:r>
          </a:p>
          <a:p>
            <a:r>
              <a:rPr lang="he-IL" sz="2800" dirty="0" smtClean="0"/>
              <a:t>אנו בודקים לאיזה תיווך נזקקו, ע"י ניתוח שאלות יעץ בדוא"ל ובצ'ט וע"י ניתוח פניות למערכת שאלות נפוצות</a:t>
            </a:r>
          </a:p>
          <a:p>
            <a:r>
              <a:rPr lang="he-IL" sz="2800" dirty="0" smtClean="0"/>
              <a:t>בהמשך נבדוק את עקבותיהם הדיגיטליים במערכות המידע (חיפושים בקטלוג, במאגרי מידע ובפנייה לטקסטים מלאים מגוגל </a:t>
            </a:r>
            <a:r>
              <a:rPr lang="he-IL" sz="2800" dirty="0" err="1" smtClean="0"/>
              <a:t>סקולר</a:t>
            </a:r>
            <a:r>
              <a:rPr lang="he-IL" sz="2800" dirty="0" smtClean="0"/>
              <a:t>)</a:t>
            </a:r>
          </a:p>
          <a:p>
            <a:endParaRPr lang="he-I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543800" cy="2593975"/>
          </a:xfrm>
        </p:spPr>
        <p:txBody>
          <a:bodyPr/>
          <a:lstStyle/>
          <a:p>
            <a:pPr algn="ctr" rtl="0"/>
            <a:r>
              <a:rPr lang="he-IL" sz="4400" b="1" dirty="0"/>
              <a:t>"</a:t>
            </a:r>
            <a:r>
              <a:rPr lang="en-US" sz="4400" b="1" dirty="0"/>
              <a:t>Ask a </a:t>
            </a:r>
            <a:r>
              <a:rPr lang="en-US" sz="4400" b="1" dirty="0" smtClean="0"/>
              <a:t>librarian"</a:t>
            </a:r>
            <a:r>
              <a:rPr lang="he-IL" sz="4400" b="1" dirty="0"/>
              <a:t/>
            </a:r>
            <a:br>
              <a:rPr lang="he-IL" sz="4400" b="1" dirty="0"/>
            </a:br>
            <a:r>
              <a:rPr lang="he-IL" sz="4400" b="1" dirty="0">
                <a:cs typeface="+mn-cs"/>
              </a:rPr>
              <a:t>שרותי יעץ </a:t>
            </a:r>
            <a:r>
              <a:rPr lang="he-IL" sz="4400" b="1" dirty="0" smtClean="0">
                <a:cs typeface="+mn-cs"/>
              </a:rPr>
              <a:t>וירטואלי</a:t>
            </a:r>
            <a:endParaRPr lang="he-IL" sz="4400" dirty="0">
              <a:cs typeface="+mn-c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822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315" y="494647"/>
            <a:ext cx="8648700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" y="2133600"/>
            <a:ext cx="2438400" cy="1143000"/>
          </a:xfrm>
          <a:prstGeom prst="rect">
            <a:avLst/>
          </a:prstGeom>
          <a:noFill/>
          <a:ln w="66675">
            <a:solidFill>
              <a:srgbClr val="F44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858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871539"/>
            <a:ext cx="9143758" cy="5453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1981200"/>
            <a:ext cx="2438400" cy="1143000"/>
          </a:xfrm>
          <a:prstGeom prst="rect">
            <a:avLst/>
          </a:prstGeom>
          <a:noFill/>
          <a:ln w="66675">
            <a:solidFill>
              <a:srgbClr val="F44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27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57200"/>
            <a:ext cx="7543800" cy="1371600"/>
          </a:xfrm>
        </p:spPr>
        <p:txBody>
          <a:bodyPr/>
          <a:lstStyle/>
          <a:p>
            <a:pPr algn="ctr"/>
            <a:r>
              <a:rPr lang="he-IL" sz="4800" dirty="0" smtClean="0">
                <a:solidFill>
                  <a:schemeClr val="accent1"/>
                </a:solidFill>
              </a:rPr>
              <a:t>המטרה של המחקר</a:t>
            </a: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143000" y="1905000"/>
            <a:ext cx="6477000" cy="3429000"/>
          </a:xfrm>
        </p:spPr>
        <p:txBody>
          <a:bodyPr>
            <a:normAutofit/>
          </a:bodyPr>
          <a:lstStyle/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לבדוק ולאפיין את שירותי התיווך לסטודנטים </a:t>
            </a:r>
            <a:r>
              <a:rPr lang="he-IL" sz="2400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ביעץ</a:t>
            </a: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וירטואלי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לבדוק ולאפיין את השאלות </a:t>
            </a:r>
            <a:r>
              <a:rPr lang="he-IL" sz="2400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ביעץ</a:t>
            </a: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וירטואלי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לבדוק האם השאלות נענות ובאיזו דרך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מהי דעתם של המידענים נותני השרות, על </a:t>
            </a:r>
            <a:r>
              <a:rPr lang="he-IL" sz="2400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היעץ</a:t>
            </a: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he-IL" sz="2400" dirty="0" err="1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הוירטואלי</a:t>
            </a: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ותכניו</a:t>
            </a:r>
          </a:p>
          <a:p>
            <a:pPr marL="342900" indent="-342900" algn="r">
              <a:buFont typeface="Wingdings" panose="05000000000000000000" pitchFamily="2" charset="2"/>
              <a:buChar char="v"/>
            </a:pPr>
            <a:r>
              <a:rPr lang="he-IL" sz="24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מהי הדרך הטובה יותר למתן יעץ</a:t>
            </a:r>
            <a:endParaRPr lang="he-IL" dirty="0" smtClean="0"/>
          </a:p>
          <a:p>
            <a:pPr algn="r"/>
            <a:endParaRPr lang="he-IL" dirty="0" smtClean="0"/>
          </a:p>
          <a:p>
            <a:pPr algn="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4957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6800" y="0"/>
            <a:ext cx="7010400" cy="2209800"/>
          </a:xfrm>
        </p:spPr>
        <p:txBody>
          <a:bodyPr>
            <a:noAutofit/>
          </a:bodyPr>
          <a:lstStyle/>
          <a:p>
            <a:pPr algn="ctr"/>
            <a:r>
              <a:rPr lang="he-IL" sz="3200" dirty="0" smtClean="0">
                <a:latin typeface="Arial" pitchFamily="34" charset="0"/>
                <a:cs typeface="Arial" pitchFamily="34" charset="0"/>
              </a:rPr>
              <a:t>המחקר התבצע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latin typeface="Arial" pitchFamily="34" charset="0"/>
                <a:cs typeface="Arial" pitchFamily="34" charset="0"/>
              </a:rPr>
            </a:br>
            <a:r>
              <a:rPr lang="he-IL" sz="3200" dirty="0" smtClean="0">
                <a:latin typeface="Arial" pitchFamily="34" charset="0"/>
                <a:cs typeface="Arial" pitchFamily="34" charset="0"/>
              </a:rPr>
              <a:t>בהנחיית פרופסור יהודית בר אילן</a:t>
            </a:r>
            <a:r>
              <a:rPr lang="he-IL" sz="3200" dirty="0" smtClean="0"/>
              <a:t>.</a:t>
            </a:r>
            <a:endParaRPr lang="he-IL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181600"/>
            <a:ext cx="31242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6050" y="5943600"/>
            <a:ext cx="24193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598" y="2362200"/>
            <a:ext cx="2412699" cy="2107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מתודולוגיה</a:t>
            </a:r>
            <a:endParaRPr lang="he-IL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נבדקו לוגים של פניות לשירותי </a:t>
            </a:r>
            <a:r>
              <a:rPr lang="he-IL" dirty="0" err="1" smtClean="0"/>
              <a:t>היעץ</a:t>
            </a:r>
            <a:r>
              <a:rPr lang="he-IL" dirty="0" smtClean="0"/>
              <a:t> הווירטואלי בחלוקה של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213 אינטראקציות בדוא"ל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116 אינטראקציות צ'אט</a:t>
            </a:r>
          </a:p>
          <a:p>
            <a:pPr>
              <a:buFont typeface="Wingdings" panose="05000000000000000000" pitchFamily="2" charset="2"/>
              <a:buChar char="v"/>
            </a:pPr>
            <a:endParaRPr lang="he-IL" dirty="0"/>
          </a:p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הקידוד נעשה עפ"י  חלוקה לקטגוריות ותת קטגוריות של השאלות ועפ"י קטגוריות כלליות יותר של התשובות. שניהם יצרו ניתוח תוכן של כל אינטראקציה.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שאלון פתוח לצוות </a:t>
            </a:r>
            <a:r>
              <a:rPr lang="he-IL" dirty="0" err="1" smtClean="0"/>
              <a:t>היעץ</a:t>
            </a:r>
            <a:r>
              <a:rPr lang="he-IL" dirty="0" smtClean="0"/>
              <a:t> שהשווה בין תוצאות ניתוח התוכן לבין חוות דעתם המקצועית של היועצים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הנתונים נבדקו בחודש דצמבר 2012 השאלון הופץ בדצמבר 2013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1765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80786"/>
            <a:ext cx="6696489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959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44958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3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softEdge rad="127000"/>
          </a:effectLst>
        </p:spPr>
        <p:txBody>
          <a:bodyPr/>
          <a:lstStyle/>
          <a:p>
            <a:pPr algn="ctr"/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חלוקת הנתונים נעשתה לפי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553200" cy="4953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he-IL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00212823"/>
              </p:ext>
            </p:extLst>
          </p:nvPr>
        </p:nvGraphicFramePr>
        <p:xfrm>
          <a:off x="1600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1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לסיכום</a:t>
            </a:r>
            <a:endParaRPr lang="he-IL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יעץ וירטואלי הוא אמצעי מצוין לתיווך בין הלקוחות לשירותי הספרייה</a:t>
            </a:r>
          </a:p>
          <a:p>
            <a:r>
              <a:rPr lang="he-IL" dirty="0" smtClean="0"/>
              <a:t>יש לערוך תאום ציפיות במתן שרות</a:t>
            </a:r>
          </a:p>
          <a:p>
            <a:r>
              <a:rPr lang="he-IL" dirty="0" smtClean="0"/>
              <a:t>צרכי המידע של הלקוחות המשתמשים בצ'אט לא מולאו והשרות מבחינתם לא היה יעיל.</a:t>
            </a:r>
          </a:p>
          <a:p>
            <a:r>
              <a:rPr lang="he-IL" dirty="0" smtClean="0"/>
              <a:t>הממצאים הוצגו בפני מחלקת </a:t>
            </a:r>
            <a:r>
              <a:rPr lang="he-IL" dirty="0" err="1" smtClean="0"/>
              <a:t>היעץ</a:t>
            </a:r>
            <a:r>
              <a:rPr lang="he-IL" dirty="0" smtClean="0"/>
              <a:t> כולה והופקו לקחים</a:t>
            </a:r>
          </a:p>
          <a:p>
            <a:r>
              <a:rPr lang="he-IL" dirty="0" smtClean="0"/>
              <a:t>מדיניות המענה שונתה ואין עוד הגבלת זמן לפנייה, כמו גם המידענים שנותנים את השרות הועברו קורס </a:t>
            </a:r>
            <a:r>
              <a:rPr lang="he-IL" dirty="0" err="1" smtClean="0"/>
              <a:t>רענון</a:t>
            </a:r>
            <a:r>
              <a:rPr lang="he-IL" dirty="0" smtClean="0"/>
              <a:t> והנחיות חדשות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223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8382000" cy="10668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Library Metrics</a:t>
            </a:r>
            <a:endParaRPr lang="he-IL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7391400" cy="1600200"/>
          </a:xfrm>
        </p:spPr>
        <p:txBody>
          <a:bodyPr>
            <a:normAutofit/>
          </a:bodyPr>
          <a:lstStyle/>
          <a:p>
            <a:pPr algn="ctr"/>
            <a:r>
              <a:rPr lang="he-IL" sz="3800" dirty="0" smtClean="0"/>
              <a:t>נתונים ממערכות ספרייה – כמשקפות התנהגות מידע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254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המחקר השלישי עוסק בבדיקת הלוגים של מערכות המידע בספרייה, כדי להבין מהי התנהגות המידע של הסטודנטים.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297729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400800" cy="762000"/>
          </a:xfrm>
        </p:spPr>
        <p:txBody>
          <a:bodyPr>
            <a:normAutofit/>
          </a:bodyPr>
          <a:lstStyle/>
          <a:p>
            <a:pPr algn="ctr"/>
            <a:r>
              <a:rPr lang="he-IL" dirty="0" smtClean="0"/>
              <a:t>מטרת המחקר</a:t>
            </a:r>
            <a:endParaRPr lang="he-IL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838200" y="1295400"/>
            <a:ext cx="7543800" cy="388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6000" dirty="0">
                <a:solidFill>
                  <a:srgbClr val="C00000"/>
                </a:solidFill>
              </a:rPr>
              <a:t>היכן נמצאים משתמשי הספרייה בחפשם אחר חומרים אקדמיים.</a:t>
            </a:r>
          </a:p>
        </p:txBody>
      </p:sp>
    </p:spTree>
    <p:extLst>
      <p:ext uri="{BB962C8B-B14F-4D97-AF65-F5344CB8AC3E}">
        <p14:creationId xmlns:p14="http://schemas.microsoft.com/office/powerpoint/2010/main" val="294797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האם בספרייה?</a:t>
            </a:r>
            <a:b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האם במנועי חיפוש בגוגל?</a:t>
            </a:r>
            <a:b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האם במקורות אחרים</a:t>
            </a:r>
            <a:r>
              <a:rPr lang="he-IL" sz="4800" dirty="0" smtClean="0"/>
              <a:t/>
            </a:r>
            <a:br>
              <a:rPr lang="he-IL" sz="4800" dirty="0" smtClean="0"/>
            </a:br>
            <a:endParaRPr lang="he-IL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609600"/>
            <a:ext cx="73152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מהו מקור המידע </a:t>
            </a:r>
          </a:p>
          <a:p>
            <a:pPr algn="ctr"/>
            <a:r>
              <a:rPr lang="he-IL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בו מחפשים?</a:t>
            </a:r>
            <a:endParaRPr lang="he-IL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3611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3400" y="3505200"/>
            <a:ext cx="81534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900" dirty="0" smtClean="0">
                <a:solidFill>
                  <a:schemeClr val="tx1"/>
                </a:solidFill>
              </a:rPr>
              <a:t>המחקר בוצע בספריית אוניברסיטת חיפה</a:t>
            </a:r>
            <a:br>
              <a:rPr lang="he-IL" sz="4900" dirty="0" smtClean="0">
                <a:solidFill>
                  <a:schemeClr val="tx1"/>
                </a:solidFill>
              </a:rPr>
            </a:br>
            <a:r>
              <a:rPr lang="he-IL" sz="4900" dirty="0" smtClean="0">
                <a:solidFill>
                  <a:schemeClr val="tx1"/>
                </a:solidFill>
              </a:rPr>
              <a:t>לאורך שלוש וחצי שנים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2011 </a:t>
            </a:r>
            <a:r>
              <a:rPr lang="he-IL" sz="53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he-IL" dirty="0" smtClean="0"/>
              <a:t> 2014 (יוני)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298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למחקר שלושה שלבים</a:t>
            </a:r>
            <a:endParaRPr lang="he-IL" sz="4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91400" cy="3429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e-IL" dirty="0" smtClean="0"/>
              <a:t>הראשון - שאלון צרכי מידע </a:t>
            </a:r>
          </a:p>
          <a:p>
            <a:pPr>
              <a:lnSpc>
                <a:spcPct val="150000"/>
              </a:lnSpc>
            </a:pPr>
            <a:r>
              <a:rPr lang="he-IL" dirty="0" smtClean="0"/>
              <a:t>השני - ניתוח שאלות לשרות יעץ מרחוק (240 שאלות, משך חודש), ניתוח מאגר שאלות נפוצות</a:t>
            </a:r>
          </a:p>
          <a:p>
            <a:pPr>
              <a:lnSpc>
                <a:spcPct val="150000"/>
              </a:lnSpc>
            </a:pPr>
            <a:r>
              <a:rPr lang="he-IL" dirty="0" smtClean="0"/>
              <a:t>השלישי – ניתוח לוגים של מערכות מידע בספרייה (מחקר אורך של שלוש וחצי שנים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600" dirty="0" smtClean="0">
                <a:solidFill>
                  <a:schemeClr val="accent1"/>
                </a:solidFill>
              </a:rPr>
              <a:t>בכל מקום שנבקר, נשאיר </a:t>
            </a:r>
            <a:r>
              <a:rPr lang="he-IL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עקבות דיגיטליים</a:t>
            </a:r>
            <a:endParaRPr lang="he-IL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09800"/>
            <a:ext cx="38862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dirty="0" smtClean="0"/>
              <a:t>העקבות הללו יכולים להיות כלי רב עוצמה לבדיקת התנהגות גולשים ומשתמשים במערכות</a:t>
            </a:r>
            <a:endParaRPr lang="he-I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7948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44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5936" y="990600"/>
            <a:ext cx="6054927" cy="39703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3600" dirty="0" smtClean="0">
                <a:cs typeface="+mj-cs"/>
              </a:rPr>
              <a:t>בדקנו </a:t>
            </a:r>
            <a:r>
              <a:rPr lang="he-IL" sz="3600" dirty="0" smtClean="0">
                <a:cs typeface="+mj-cs"/>
              </a:rPr>
              <a:t>את נתוני המו"לים</a:t>
            </a:r>
          </a:p>
          <a:p>
            <a:pPr algn="r" rtl="1"/>
            <a:r>
              <a:rPr lang="he-IL" sz="3600" dirty="0" smtClean="0">
                <a:cs typeface="+mj-cs"/>
              </a:rPr>
              <a:t>כמה השתמשו במנויי </a:t>
            </a:r>
            <a:r>
              <a:rPr lang="he-IL" sz="3600" dirty="0" smtClean="0">
                <a:cs typeface="+mj-cs"/>
              </a:rPr>
              <a:t>הספרייה   </a:t>
            </a:r>
            <a:r>
              <a:rPr lang="he-IL" sz="3600" b="1" dirty="0" smtClean="0">
                <a:cs typeface="+mj-cs"/>
              </a:rPr>
              <a:t>= </a:t>
            </a:r>
            <a:endParaRPr lang="he-IL" sz="3600" b="1" dirty="0" smtClean="0">
              <a:cs typeface="+mj-cs"/>
            </a:endParaRPr>
          </a:p>
          <a:p>
            <a:pPr algn="r" rtl="1"/>
            <a:r>
              <a:rPr lang="he-IL" sz="3600" dirty="0" smtClean="0">
                <a:cs typeface="+mj-cs"/>
              </a:rPr>
              <a:t>כמה בקשות לטקסט מלא נרשמו </a:t>
            </a:r>
            <a:r>
              <a:rPr lang="he-IL" sz="3600" dirty="0" smtClean="0">
                <a:cs typeface="+mj-cs"/>
              </a:rPr>
              <a:t>אצלם</a:t>
            </a:r>
          </a:p>
          <a:p>
            <a:pPr algn="r" rtl="1"/>
            <a:endParaRPr lang="he-IL" sz="3600" dirty="0" smtClean="0">
              <a:cs typeface="+mj-cs"/>
            </a:endParaRPr>
          </a:p>
          <a:p>
            <a:pPr algn="r" rtl="1"/>
            <a:endParaRPr lang="he-IL" sz="3600" dirty="0">
              <a:cs typeface="+mj-cs"/>
            </a:endParaRPr>
          </a:p>
          <a:p>
            <a:pPr algn="r" rtl="1"/>
            <a:r>
              <a:rPr lang="he-IL" sz="3600" dirty="0" smtClean="0">
                <a:cs typeface="+mj-cs"/>
              </a:rPr>
              <a:t>לעומת בקשות טקסט מלא שהגיעו </a:t>
            </a:r>
          </a:p>
          <a:p>
            <a:pPr algn="r" rtl="1"/>
            <a:r>
              <a:rPr lang="he-IL" sz="3600" dirty="0" smtClean="0">
                <a:cs typeface="+mj-cs"/>
              </a:rPr>
              <a:t>למערכת החיפוש של הספרייה</a:t>
            </a:r>
            <a:endParaRPr lang="he-IL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677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105389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4400" dirty="0" smtClean="0">
                <a:solidFill>
                  <a:schemeClr val="accent1"/>
                </a:solidFill>
              </a:rPr>
              <a:t>בקשות </a:t>
            </a:r>
            <a:r>
              <a:rPr lang="he-IL" sz="4400" dirty="0">
                <a:solidFill>
                  <a:schemeClr val="accent1"/>
                </a:solidFill>
              </a:rPr>
              <a:t>לטקסט מלא </a:t>
            </a:r>
            <a:r>
              <a:rPr lang="he-IL" sz="4400" dirty="0" smtClean="0">
                <a:solidFill>
                  <a:schemeClr val="accent1"/>
                </a:solidFill>
              </a:rPr>
              <a:t>על פי נתוני </a:t>
            </a:r>
            <a:r>
              <a:rPr lang="he-IL" sz="4400" dirty="0">
                <a:solidFill>
                  <a:schemeClr val="accent1"/>
                </a:solidFill>
              </a:rPr>
              <a:t>המו"לים  </a:t>
            </a:r>
            <a:r>
              <a:rPr lang="he-IL" sz="4400" dirty="0" smtClean="0">
                <a:solidFill>
                  <a:schemeClr val="accent1"/>
                </a:solidFill>
              </a:rPr>
              <a:t>הם פי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3.15</a:t>
            </a:r>
            <a:r>
              <a:rPr lang="en-US" sz="4400" dirty="0" smtClean="0"/>
              <a:t> </a:t>
            </a:r>
            <a:r>
              <a:rPr lang="he-IL" sz="4400" dirty="0" smtClean="0"/>
              <a:t> </a:t>
            </a:r>
            <a:r>
              <a:rPr lang="he-IL" sz="4400" dirty="0" smtClean="0">
                <a:solidFill>
                  <a:schemeClr val="accent1"/>
                </a:solidFill>
              </a:rPr>
              <a:t>יותר </a:t>
            </a:r>
            <a:r>
              <a:rPr lang="he-IL" sz="4400" dirty="0">
                <a:solidFill>
                  <a:schemeClr val="accent1"/>
                </a:solidFill>
              </a:rPr>
              <a:t>מהבקשות שנרשמו  </a:t>
            </a:r>
            <a:r>
              <a:rPr lang="he-IL" sz="4400" dirty="0" smtClean="0">
                <a:solidFill>
                  <a:schemeClr val="accent1"/>
                </a:solidFill>
              </a:rPr>
              <a:t>במערכת איתור טקסט מלא של הספרייה</a:t>
            </a:r>
            <a:r>
              <a:rPr lang="en-US" sz="4400" dirty="0" smtClean="0">
                <a:solidFill>
                  <a:schemeClr val="accent1"/>
                </a:solidFill>
              </a:rPr>
              <a:t> </a:t>
            </a:r>
            <a:r>
              <a:rPr lang="he-IL" sz="4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3657600"/>
            <a:ext cx="6946006" cy="14157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3200" dirty="0" smtClean="0">
                <a:cs typeface="+mj-cs"/>
              </a:rPr>
              <a:t>כלומר... רוב המשתמשים מגיעים לטקסט המלא </a:t>
            </a:r>
            <a:r>
              <a:rPr lang="en-US" sz="3200" dirty="0" smtClean="0">
                <a:cs typeface="+mj-cs"/>
              </a:rPr>
              <a:t/>
            </a:r>
            <a:br>
              <a:rPr lang="en-US" sz="3200" dirty="0" smtClean="0">
                <a:cs typeface="+mj-cs"/>
              </a:rPr>
            </a:br>
            <a:r>
              <a:rPr lang="he-IL" sz="3200" dirty="0" smtClean="0">
                <a:cs typeface="+mj-cs"/>
              </a:rPr>
              <a:t>ממקום אחר </a:t>
            </a:r>
            <a:r>
              <a:rPr lang="he-IL" sz="3200" dirty="0">
                <a:cs typeface="+mj-cs"/>
              </a:rPr>
              <a:t> </a:t>
            </a:r>
            <a:r>
              <a:rPr lang="he-IL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ולא מתוך הספרייה</a:t>
            </a:r>
            <a:endParaRPr lang="he-I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98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3352800"/>
            <a:ext cx="6248400" cy="2438400"/>
          </a:xfrm>
        </p:spPr>
        <p:txBody>
          <a:bodyPr>
            <a:noAutofit/>
          </a:bodyPr>
          <a:lstStyle/>
          <a:p>
            <a:pPr algn="r"/>
            <a:r>
              <a:rPr lang="he-I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e-I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e-I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מאפשר </a:t>
            </a:r>
            <a:r>
              <a:rPr lang="he-I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למשתמשי הספרייה, שימוש במנויי הספרייה – באמצעות הממשק שלו</a:t>
            </a:r>
            <a:endParaRPr lang="he-I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609600"/>
            <a:ext cx="5029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800" b="1" dirty="0" smtClean="0"/>
              <a:t>(בסוגריים.....)</a:t>
            </a:r>
            <a:endParaRPr lang="he-IL" sz="48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5594"/>
            <a:ext cx="1752601" cy="66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30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0" y="762000"/>
            <a:ext cx="7391400" cy="2057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e-IL" sz="3600" dirty="0"/>
              <a:t>מכאן מסיק המחקר שרוב המשתמשים נוטים לגשת לטקסט המלא של מקורות המידע שלהם, באמצעות </a:t>
            </a:r>
            <a:r>
              <a:rPr lang="he-IL" sz="3600" dirty="0" smtClean="0"/>
              <a:t>                     ולעשות </a:t>
            </a:r>
            <a:r>
              <a:rPr lang="he-IL" sz="3600" dirty="0"/>
              <a:t>שימוש בקישור הישיר למנויי הספרייה (</a:t>
            </a:r>
            <a:r>
              <a:rPr lang="he-IL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באמצעות הכותר של הפריט</a:t>
            </a:r>
            <a:r>
              <a:rPr lang="he-IL" sz="3600" dirty="0"/>
              <a:t>) </a:t>
            </a:r>
            <a:endParaRPr lang="he-IL" sz="36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8" y="2590800"/>
            <a:ext cx="1752601" cy="66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71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8219" y="2362200"/>
            <a:ext cx="6781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6600" dirty="0" smtClean="0"/>
              <a:t>נקודת אור לספרייה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he-IL" sz="3200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581400"/>
            <a:ext cx="12858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72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43000" y="304800"/>
            <a:ext cx="67817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800" dirty="0"/>
              <a:t>בניתוח מפורט יותר נראה שמספר הבקשות לטקסט מלא באמצעות כלי הגילוי של הספרייה עולה בהתמדה ומנתוני 2014 נראה שהשימוש עלה </a:t>
            </a:r>
            <a:r>
              <a:rPr lang="he-IL" sz="2800" dirty="0" smtClean="0"/>
              <a:t>ב </a:t>
            </a:r>
            <a:r>
              <a:rPr lang="he-IL" sz="3600" b="1" dirty="0" smtClean="0">
                <a:solidFill>
                  <a:schemeClr val="accent1"/>
                </a:solidFill>
                <a:latin typeface="+mj-lt"/>
              </a:rPr>
              <a:t>94</a:t>
            </a:r>
            <a:r>
              <a:rPr lang="he-IL" sz="3600" b="1" dirty="0" smtClean="0">
                <a:latin typeface="+mj-lt"/>
              </a:rPr>
              <a:t>%</a:t>
            </a:r>
            <a:r>
              <a:rPr lang="he-IL" sz="3600" dirty="0" smtClean="0"/>
              <a:t> </a:t>
            </a:r>
            <a:r>
              <a:rPr lang="he-IL" sz="2800" dirty="0" smtClean="0"/>
              <a:t>, </a:t>
            </a:r>
            <a:r>
              <a:rPr lang="he-IL" sz="2800" dirty="0"/>
              <a:t>לעומת נתוני 2011. </a:t>
            </a:r>
            <a:endParaRPr lang="en-US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46120"/>
            <a:ext cx="3581400" cy="284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7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143000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he-IL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למה </a:t>
            </a:r>
            <a:r>
              <a:rPr lang="he-IL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rPr>
              <a:t>??? לכך סיפק המחקר מספר סיבות</a:t>
            </a:r>
          </a:p>
          <a:p>
            <a:r>
              <a:rPr lang="he-IL" sz="2800" dirty="0" smtClean="0"/>
              <a:t>יתר הכרות של המשתמשים – את כלי הגילוי של הספרייה</a:t>
            </a:r>
          </a:p>
          <a:p>
            <a:r>
              <a:rPr lang="he-IL" sz="2800" dirty="0" smtClean="0"/>
              <a:t>משתמשים חדשים שהתרגלו לעבוד עם הנוחות של כלי הגילוי, מעדיפים להישאר בסביבת הספרייה ולהשתמש בו</a:t>
            </a:r>
          </a:p>
          <a:p>
            <a:r>
              <a:rPr lang="he-IL" sz="2800" dirty="0" smtClean="0"/>
              <a:t>יתר יעילות וטיוב של כלי הגילוי מביא ליותר שביעות רצון ויותר שימוש</a:t>
            </a:r>
            <a:r>
              <a:rPr lang="he-IL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229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8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מה לא נבדק?? </a:t>
            </a:r>
          </a:p>
          <a:p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מיהם המשתמשים, מי משתמש במה...</a:t>
            </a:r>
          </a:p>
          <a:p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היכן הם מחפשים</a:t>
            </a:r>
          </a:p>
          <a:p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מדוע הם בוחרים לחפש במנוע חיפוש ולא במשאבי הספרייה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08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362200" y="304800"/>
            <a:ext cx="6172200" cy="990600"/>
          </a:xfrm>
        </p:spPr>
        <p:txBody>
          <a:bodyPr/>
          <a:lstStyle/>
          <a:p>
            <a:pPr algn="r"/>
            <a:r>
              <a:rPr lang="he-IL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e-IL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שאלון צרכי מידע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09800" y="1676400"/>
            <a:ext cx="6248400" cy="3784122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he-IL" sz="24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he-IL" sz="2400" dirty="0" smtClean="0">
                <a:latin typeface="Arial" pitchFamily="34" charset="0"/>
                <a:cs typeface="Arial" pitchFamily="34" charset="0"/>
              </a:rPr>
              <a:t>הסטודנטים ענו על שאלון אנונימי  שבדק  בין השאר את צרכי המידע שלהם, התנהגות המידע, </a:t>
            </a:r>
          </a:p>
          <a:p>
            <a:pPr algn="r"/>
            <a:r>
              <a:rPr lang="he-IL" sz="2400" dirty="0" smtClean="0">
                <a:latin typeface="Arial" pitchFamily="34" charset="0"/>
                <a:cs typeface="Arial" pitchFamily="34" charset="0"/>
              </a:rPr>
              <a:t>קשיים בהם הם נתקלים בחיפוש מידע,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he-IL" sz="2400" dirty="0" smtClean="0">
                <a:latin typeface="Arial" pitchFamily="34" charset="0"/>
                <a:cs typeface="Arial" pitchFamily="34" charset="0"/>
              </a:rPr>
              <a:t>לאילו מקורות מידע הם פונים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he-IL" sz="2400" dirty="0" smtClean="0">
                <a:latin typeface="Arial" pitchFamily="34" charset="0"/>
                <a:cs typeface="Arial" pitchFamily="34" charset="0"/>
              </a:rPr>
              <a:t>לצורך עבודותיהם במסגרת הלימודים.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3124200"/>
            <a:ext cx="6934200" cy="1524000"/>
          </a:xfrm>
        </p:spPr>
        <p:txBody>
          <a:bodyPr>
            <a:normAutofit fontScale="90000"/>
          </a:bodyPr>
          <a:lstStyle/>
          <a:p>
            <a:pPr algn="r"/>
            <a:r>
              <a:rPr lang="he-IL" sz="3600" dirty="0" smtClean="0"/>
              <a:t>אבל.. האפשרות של </a:t>
            </a:r>
            <a:r>
              <a:rPr lang="en-US" sz="3600" dirty="0" smtClean="0">
                <a:solidFill>
                  <a:schemeClr val="accent1"/>
                </a:solidFill>
              </a:rPr>
              <a:t>Google Scholar</a:t>
            </a:r>
            <a:r>
              <a:rPr lang="he-IL" sz="3600" dirty="0" smtClean="0">
                <a:solidFill>
                  <a:schemeClr val="accent1"/>
                </a:solidFill>
              </a:rPr>
              <a:t> </a:t>
            </a:r>
            <a:r>
              <a:rPr lang="he-IL" sz="3600" dirty="0" smtClean="0"/>
              <a:t>לעשות שימוש במנויי הספרייה מאפשרת לספרייה להישאר כמתווכת בין המידע ללקוח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1600200" y="457200"/>
            <a:ext cx="678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הספרייה משקיעה </a:t>
            </a:r>
            <a:r>
              <a:rPr lang="he-IL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רבות בכלי הגילוי שלה</a:t>
            </a:r>
          </a:p>
          <a:p>
            <a:r>
              <a:rPr lang="he-IL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אולם נכון להיום, הם אינם מהווים תחליף </a:t>
            </a:r>
          </a:p>
          <a:p>
            <a:r>
              <a:rPr lang="he-IL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לממשק המוכר והפשוט של מנוע החיפוש </a:t>
            </a:r>
            <a:endParaRPr lang="he-IL" sz="3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406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5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אפילוג</a:t>
            </a:r>
            <a:endParaRPr lang="he-IL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המחקר בדק צרכי מידע והתנהגות מידע של סטודנטים בישראל בהקשר של הספרייה האקדמית</a:t>
            </a:r>
          </a:p>
          <a:p>
            <a:r>
              <a:rPr lang="he-IL" dirty="0" smtClean="0"/>
              <a:t>נבדקו שלוש זוויות שונות</a:t>
            </a:r>
          </a:p>
          <a:p>
            <a:r>
              <a:rPr lang="he-IL" dirty="0" smtClean="0"/>
              <a:t>סטודנטים, תיווך לו הם נזקקים באמצעות </a:t>
            </a:r>
            <a:r>
              <a:rPr lang="he-IL" dirty="0" err="1" smtClean="0"/>
              <a:t>היעץ</a:t>
            </a:r>
            <a:r>
              <a:rPr lang="he-IL" dirty="0" smtClean="0"/>
              <a:t> ולוגים של מערכות המידע.</a:t>
            </a:r>
          </a:p>
          <a:p>
            <a:r>
              <a:rPr lang="he-IL" dirty="0" smtClean="0"/>
              <a:t>התוצאות מאפיינות את הרגלי צריכת המידע שברובם מסופקים ע"י מערכות החיפוש של גוגל ולא מערכות החיפוש של הספרייה.</a:t>
            </a:r>
          </a:p>
          <a:p>
            <a:r>
              <a:rPr lang="he-IL" dirty="0" smtClean="0"/>
              <a:t>אבל, לולא תפקיד הספרייה כמתווכת המידע, </a:t>
            </a:r>
            <a:r>
              <a:rPr lang="he-IL" dirty="0" err="1" smtClean="0"/>
              <a:t>משתמשיה</a:t>
            </a:r>
            <a:r>
              <a:rPr lang="he-IL" dirty="0" smtClean="0"/>
              <a:t> לא יכלו היו להשתמש במנועי החיפוש בצורה היעילה והמספקת בה הם עושים שימוש כיום.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83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מתודולוגיה של המחקר הראשון</a:t>
            </a:r>
            <a:endParaRPr lang="he-IL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dirty="0" smtClean="0"/>
              <a:t>שאלון המורכב  מ 12 שאלות</a:t>
            </a:r>
          </a:p>
          <a:p>
            <a:r>
              <a:rPr lang="he-IL" dirty="0" smtClean="0"/>
              <a:t>151 עונים</a:t>
            </a:r>
          </a:p>
          <a:p>
            <a:r>
              <a:rPr lang="he-IL" dirty="0" smtClean="0"/>
              <a:t>כ  60%  נשים ו 40%  גברים.</a:t>
            </a:r>
          </a:p>
          <a:p>
            <a:r>
              <a:rPr lang="he-IL" dirty="0" smtClean="0"/>
              <a:t>מתוך 10קורסים שונים</a:t>
            </a:r>
          </a:p>
          <a:p>
            <a:r>
              <a:rPr lang="he-IL" dirty="0" smtClean="0"/>
              <a:t>6 פקולטות</a:t>
            </a:r>
          </a:p>
          <a:p>
            <a:r>
              <a:rPr lang="he-IL" dirty="0" smtClean="0"/>
              <a:t>תקופה – סמסטר ב' תשע"ג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מאחורי הקלעים..</a:t>
            </a:r>
            <a:endParaRPr lang="he-IL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4248"/>
            <a:ext cx="7467600" cy="4873752"/>
          </a:xfrm>
        </p:spPr>
        <p:txBody>
          <a:bodyPr/>
          <a:lstStyle/>
          <a:p>
            <a:r>
              <a:rPr lang="he-IL" dirty="0" smtClean="0"/>
              <a:t>גיוס הסטודנטים באמצעות קול קורא למרצים</a:t>
            </a:r>
          </a:p>
          <a:p>
            <a:r>
              <a:rPr lang="he-IL" dirty="0" smtClean="0"/>
              <a:t>המרצים היו אנשי סגל שנוהגים לעבוד עם הספרייה</a:t>
            </a:r>
          </a:p>
          <a:p>
            <a:r>
              <a:rPr lang="he-IL" dirty="0" smtClean="0"/>
              <a:t>וגם קצת קשרים אישיים..</a:t>
            </a:r>
          </a:p>
          <a:p>
            <a:endParaRPr lang="he-IL" dirty="0" smtClean="0"/>
          </a:p>
          <a:p>
            <a:r>
              <a:rPr lang="he-IL" dirty="0" smtClean="0"/>
              <a:t>כניסה לכיתה עצמה מחייבת שת"פ של הסטודנטים</a:t>
            </a:r>
          </a:p>
          <a:p>
            <a:r>
              <a:rPr lang="he-IL" dirty="0" smtClean="0"/>
              <a:t>משך הזמן למענה על השאלון 15 דקות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>
            <a:noAutofit/>
          </a:bodyPr>
          <a:lstStyle/>
          <a:p>
            <a:pPr algn="r"/>
            <a:r>
              <a:rPr lang="he-IL" sz="5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</a:t>
            </a:r>
            <a:endParaRPr lang="he-IL" sz="5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91400" cy="4419600"/>
          </a:xfrm>
        </p:spPr>
        <p:txBody>
          <a:bodyPr>
            <a:normAutofit/>
          </a:bodyPr>
          <a:lstStyle/>
          <a:p>
            <a:r>
              <a:rPr lang="he-IL" sz="2800" dirty="0" smtClean="0"/>
              <a:t>בכתיבת עבודה אקדמית, החלק </a:t>
            </a:r>
            <a:r>
              <a:rPr lang="he-IL" sz="2800" b="1" dirty="0" smtClean="0">
                <a:solidFill>
                  <a:schemeClr val="accent1">
                    <a:lumMod val="75000"/>
                  </a:schemeClr>
                </a:solidFill>
              </a:rPr>
              <a:t>הקשה ביותר </a:t>
            </a:r>
            <a:r>
              <a:rPr lang="he-IL" sz="2800" dirty="0" smtClean="0"/>
              <a:t>עבור הסטודנטים הישראלים הוא התחלתה, תהליך הכתיבה שלה ואיתור מידע רלוונטי עבורה.  </a:t>
            </a:r>
          </a:p>
          <a:p>
            <a:r>
              <a:rPr lang="he-IL" sz="2800" b="1" dirty="0" smtClean="0">
                <a:solidFill>
                  <a:schemeClr val="accent1">
                    <a:lumMod val="75000"/>
                  </a:schemeClr>
                </a:solidFill>
              </a:rPr>
              <a:t>החלק הקל ביותר </a:t>
            </a:r>
            <a:r>
              <a:rPr lang="he-IL" sz="2800" dirty="0" smtClean="0"/>
              <a:t>היה חיפוש במנועי חיפוש באינטרנט וההחלטה אודות נושא העבודה. </a:t>
            </a:r>
          </a:p>
          <a:p>
            <a:endParaRPr lang="en-US" dirty="0" smtClean="0"/>
          </a:p>
          <a:p>
            <a:endParaRPr lang="he-IL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91000"/>
            <a:ext cx="1828800" cy="133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5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</a:t>
            </a:r>
            <a:endParaRPr lang="he-IL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905000"/>
            <a:ext cx="7391400" cy="4343400"/>
          </a:xfrm>
        </p:spPr>
        <p:txBody>
          <a:bodyPr/>
          <a:lstStyle/>
          <a:p>
            <a:r>
              <a:rPr lang="he-IL" sz="2800" b="1" dirty="0" smtClean="0">
                <a:solidFill>
                  <a:schemeClr val="accent1">
                    <a:lumMod val="75000"/>
                  </a:schemeClr>
                </a:solidFill>
              </a:rPr>
              <a:t>היכן הסטודנטים מחפשים את המידע </a:t>
            </a:r>
            <a:r>
              <a:rPr lang="he-IL" sz="2800" dirty="0" smtClean="0"/>
              <a:t>– רובם הצהירו שבאינטרנט באמצעות מנוע החיפוש גוגל, חלקם אף משתמשים בגוגל  </a:t>
            </a:r>
            <a:r>
              <a:rPr lang="en-US" sz="2800" dirty="0" smtClean="0"/>
              <a:t>Scholar</a:t>
            </a:r>
            <a:r>
              <a:rPr lang="he-IL" sz="2800" dirty="0" smtClean="0"/>
              <a:t> </a:t>
            </a:r>
            <a:r>
              <a:rPr lang="he-IL" sz="2800" dirty="0" smtClean="0"/>
              <a:t>מיעוטם </a:t>
            </a:r>
            <a:r>
              <a:rPr lang="he-IL" sz="2800" dirty="0" smtClean="0"/>
              <a:t>משתמשים במקורות הרשת החברתית (</a:t>
            </a:r>
            <a:r>
              <a:rPr lang="en-US" sz="2800" dirty="0" smtClean="0"/>
              <a:t>web 2.0</a:t>
            </a:r>
            <a:r>
              <a:rPr lang="he-IL" sz="2800" dirty="0" smtClean="0"/>
              <a:t>).</a:t>
            </a:r>
          </a:p>
          <a:p>
            <a:pPr>
              <a:buNone/>
            </a:pPr>
            <a:endParaRPr lang="en-US" sz="2800" dirty="0" smtClean="0"/>
          </a:p>
          <a:p>
            <a:r>
              <a:rPr lang="he-IL" sz="2800" dirty="0" smtClean="0"/>
              <a:t>חלקם הגדול של הנשאלים משתמשים </a:t>
            </a:r>
            <a:r>
              <a:rPr lang="he-IL" sz="2800" b="1" dirty="0" smtClean="0">
                <a:solidFill>
                  <a:schemeClr val="accent1">
                    <a:lumMod val="75000"/>
                  </a:schemeClr>
                </a:solidFill>
              </a:rPr>
              <a:t>באותם מקורות מידע</a:t>
            </a:r>
            <a:r>
              <a:rPr lang="he-IL" sz="2800" b="1" dirty="0" smtClean="0"/>
              <a:t> </a:t>
            </a:r>
            <a:r>
              <a:rPr lang="he-IL" sz="2800" dirty="0" smtClean="0"/>
              <a:t>לכל העבודות שהתבקשו להכין.</a:t>
            </a:r>
          </a:p>
          <a:p>
            <a:endParaRPr lang="en-US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תוצאות</a:t>
            </a:r>
            <a:endParaRPr lang="he-IL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e-IL" sz="2800" b="1" dirty="0" smtClean="0"/>
              <a:t>הגורם המשמעותי ביותר בהכנת העבודה </a:t>
            </a:r>
            <a:r>
              <a:rPr lang="he-IL" sz="2800" dirty="0" smtClean="0"/>
              <a:t>עבור הסטודנטים הוא קבלת ציון טוב, אחריו לעבור את הקורס ולסיים את העבודה בזמן. בדרוג נמוך ציינו  הסטודנטים שחשוב להם גם  ללמוד ולהרחיב ידיעותיהם בעקבות כתיבת העבודה. </a:t>
            </a:r>
            <a:endParaRPr lang="en-US" sz="2800" dirty="0" smtClean="0"/>
          </a:p>
          <a:p>
            <a:r>
              <a:rPr lang="he-IL" sz="2800" dirty="0" smtClean="0"/>
              <a:t>הסטודנטים נשאלו </a:t>
            </a:r>
            <a:r>
              <a:rPr lang="he-IL" sz="2800" b="1" dirty="0" smtClean="0"/>
              <a:t>כיצד הם למדו לחפש מידע </a:t>
            </a:r>
            <a:r>
              <a:rPr lang="he-IL" sz="2800" dirty="0" smtClean="0"/>
              <a:t>– רובם המכריע השיבו שלמדו בכוחות עצמם, מיעוטם השתתפו בהדרכה של הספרייה, או המחלקה בה הם לומדים ועוד פחות למדו בעזרת חבריהם.</a:t>
            </a:r>
          </a:p>
          <a:p>
            <a:endParaRPr lang="en-US" dirty="0" smtClean="0"/>
          </a:p>
          <a:p>
            <a:endParaRPr lang="he-I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3045</TotalTime>
  <Words>1089</Words>
  <Application>Microsoft Office PowerPoint</Application>
  <PresentationFormat>On-screen Show (4:3)</PresentationFormat>
  <Paragraphs>123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Oriel</vt:lpstr>
      <vt:lpstr>מחקר בנושא צרכי מידע והתנהגות מידע ריקי גרינברג</vt:lpstr>
      <vt:lpstr>המחקר התבצע בהנחיית פרופסור יהודית בר אילן.</vt:lpstr>
      <vt:lpstr>למחקר שלושה שלבים</vt:lpstr>
      <vt:lpstr> שאלון צרכי מידע </vt:lpstr>
      <vt:lpstr>מתודולוגיה של המחקר הראשון</vt:lpstr>
      <vt:lpstr>מאחורי הקלעים..</vt:lpstr>
      <vt:lpstr>תוצאות</vt:lpstr>
      <vt:lpstr>תוצאות</vt:lpstr>
      <vt:lpstr>תוצאות</vt:lpstr>
      <vt:lpstr>תוצאות – מקום הספרייה</vt:lpstr>
      <vt:lpstr>תוצאות – הבדלים רב תרבותיים</vt:lpstr>
      <vt:lpstr>תוצאות – הבדלים רב תרבותיים</vt:lpstr>
      <vt:lpstr>תוצאות – הבדלים רב תרבותיים</vt:lpstr>
      <vt:lpstr>מחקר השוואתי</vt:lpstr>
      <vt:lpstr>המשך מחקר</vt:lpstr>
      <vt:lpstr>"Ask a librarian" שרותי יעץ וירטואלי</vt:lpstr>
      <vt:lpstr>PowerPoint Presentation</vt:lpstr>
      <vt:lpstr>PowerPoint Presentation</vt:lpstr>
      <vt:lpstr>המטרה של המחקר </vt:lpstr>
      <vt:lpstr>מתודולוגיה</vt:lpstr>
      <vt:lpstr>PowerPoint Presentation</vt:lpstr>
      <vt:lpstr>PowerPoint Presentation</vt:lpstr>
      <vt:lpstr>חלוקת הנתונים נעשתה לפי  </vt:lpstr>
      <vt:lpstr>לסיכום</vt:lpstr>
      <vt:lpstr>Library Metrics</vt:lpstr>
      <vt:lpstr>PowerPoint Presentation</vt:lpstr>
      <vt:lpstr>מטרת המחקר</vt:lpstr>
      <vt:lpstr>האם בספרייה? האם במנועי חיפוש בגוגל? האם במקורות אחרים </vt:lpstr>
      <vt:lpstr>המחקר בוצע בספריית אוניברסיטת חיפה לאורך שלוש וחצי שנים 2011 - 2014 (יוני)</vt:lpstr>
      <vt:lpstr>בכל מקום שנבקר, נשאיר עקבות דיגיטליים</vt:lpstr>
      <vt:lpstr>העקבות הללו יכולים להיות כלי רב עוצמה לבדיקת התנהגות גולשים ומשתמשים במערכות</vt:lpstr>
      <vt:lpstr>PowerPoint Presentation</vt:lpstr>
      <vt:lpstr>PowerPoint Presentation</vt:lpstr>
      <vt:lpstr> מאפשר למשתמשי הספרייה, שימוש במנויי הספרייה – באמצעות הממשק שלו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אבל.. האפשרות של Google Scholar לעשות שימוש במנויי הספרייה מאפשרת לספרייה להישאר כמתווכת בין המידע ללקוח</vt:lpstr>
      <vt:lpstr>אפילוג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מחקר בנושא צרכי מידע והתנהגות מידע</dc:title>
  <dc:creator>ריקי גרינברג</dc:creator>
  <cp:lastModifiedBy>riki</cp:lastModifiedBy>
  <cp:revision>185</cp:revision>
  <dcterms:created xsi:type="dcterms:W3CDTF">2006-08-16T00:00:00Z</dcterms:created>
  <dcterms:modified xsi:type="dcterms:W3CDTF">2016-06-21T19:27:06Z</dcterms:modified>
</cp:coreProperties>
</file>