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4" r:id="rId14"/>
    <p:sldId id="268" r:id="rId15"/>
    <p:sldId id="269" r:id="rId16"/>
    <p:sldId id="275" r:id="rId17"/>
    <p:sldId id="271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B6F48C-0E95-4EDA-9EF3-26AB71AB09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B33C2A-0D40-4423-B781-310FE0D477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09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D8797B-4EBD-484E-A4E3-77B50470FA57}" type="slidenum">
              <a:rPr lang="he-IL" altLang="he-IL"/>
              <a:pPr eaLnBrk="1" hangingPunct="1"/>
              <a:t>1</a:t>
            </a:fld>
            <a:endParaRPr lang="en-GB" altLang="he-IL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159383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26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64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9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4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66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97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7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688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99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36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94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6831-6039-4756-AD06-4FD620B9730F}" type="datetimeFigureOut">
              <a:rPr lang="he-IL" smtClean="0"/>
              <a:t>י"ז/סיון/תשע"ו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6FAC-C1E7-4461-B6EE-840912B7F0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432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fpTITKABE&amp;feature=youtu.b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88915"/>
            <a:ext cx="6858000" cy="717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e-IL" altLang="he-IL" sz="3600" dirty="0" smtClean="0">
                <a:latin typeface="+mn-lt"/>
                <a:cs typeface="+mn-cs"/>
              </a:rPr>
              <a:t>מדוע משתמשים מעדיפים לנווט לקבצים  שלהם? מחקר </a:t>
            </a:r>
            <a:r>
              <a:rPr lang="en-US" altLang="he-IL" sz="3600" dirty="0" smtClean="0">
                <a:latin typeface="+mn-lt"/>
                <a:cs typeface="+mn-cs"/>
              </a:rPr>
              <a:t>fMRI</a:t>
            </a:r>
            <a:endParaRPr lang="en-US" altLang="he-IL" sz="3600" dirty="0">
              <a:latin typeface="+mn-lt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2975" y="5497831"/>
            <a:ext cx="7209473" cy="98075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e-IL" altLang="he-IL" dirty="0" smtClean="0"/>
              <a:t>ד"ר עופר ברגמן</a:t>
            </a:r>
          </a:p>
          <a:p>
            <a:pPr eaLnBrk="1" hangingPunct="1"/>
            <a:r>
              <a:rPr lang="he-IL" altLang="he-IL" dirty="0" smtClean="0"/>
              <a:t> המחלקה ללימודי מידע, אוניברסיטת בר-אילן</a:t>
            </a:r>
            <a:endParaRPr lang="en-US" alt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1600"/>
            <a:ext cx="5401965" cy="38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פשוט מכניסים אנשים ל </a:t>
            </a:r>
            <a:r>
              <a:rPr lang="en-US" dirty="0" smtClean="0"/>
              <a:t>fMRI</a:t>
            </a:r>
            <a:r>
              <a:rPr lang="he-IL" dirty="0" smtClean="0"/>
              <a:t>...</a:t>
            </a:r>
            <a:endParaRPr lang="he-IL" dirty="0"/>
          </a:p>
        </p:txBody>
      </p:sp>
      <p:pic>
        <p:nvPicPr>
          <p:cNvPr id="5" name="Picture 4" descr="MRI Scanne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08" y="1755340"/>
            <a:ext cx="5015856" cy="37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...ממש לא פשוט!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מחיר</a:t>
            </a:r>
          </a:p>
          <a:p>
            <a:r>
              <a:rPr lang="he-IL" dirty="0" smtClean="0"/>
              <a:t>מגנטיות</a:t>
            </a:r>
          </a:p>
          <a:p>
            <a:r>
              <a:rPr lang="he-IL" dirty="0" smtClean="0"/>
              <a:t>תנאי בקרה</a:t>
            </a:r>
          </a:p>
          <a:p>
            <a:pPr lvl="1"/>
            <a:r>
              <a:rPr lang="he-IL" dirty="0" smtClean="0"/>
              <a:t>יש להחסיר פעילות מוחית ללא הפעולה</a:t>
            </a:r>
          </a:p>
          <a:p>
            <a:pPr lvl="1"/>
            <a:r>
              <a:rPr lang="he-IL" dirty="0" smtClean="0"/>
              <a:t>אי אפשר לבקש לחשוב על כלום</a:t>
            </a:r>
          </a:p>
          <a:p>
            <a:pPr lvl="1"/>
            <a:r>
              <a:rPr lang="he-IL" dirty="0" smtClean="0"/>
              <a:t>מטלות דומות מבחינה תפיסתית ומוטורית אך ללא הקושי הקוגניטיבי</a:t>
            </a:r>
            <a:endParaRPr lang="he-IL" dirty="0"/>
          </a:p>
        </p:txBody>
      </p:sp>
      <p:pic>
        <p:nvPicPr>
          <p:cNvPr id="1026" name="Picture 2" descr="https://i1.rgstatic.net/ii/profile.image/AS%3A272382074028049@1441952355425_l/Yael_Ben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3232"/>
            <a:ext cx="1512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4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תוצאות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582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5056" r="40119" b="60744"/>
          <a:stretch/>
        </p:blipFill>
        <p:spPr bwMode="auto">
          <a:xfrm>
            <a:off x="4803028" y="2708920"/>
            <a:ext cx="4340972" cy="3943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6134" y="908720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Search-control</a:t>
            </a:r>
            <a:br>
              <a:rPr lang="en-US" dirty="0" smtClean="0"/>
            </a:br>
            <a:r>
              <a:rPr lang="en-US" dirty="0" smtClean="0"/>
              <a:t> (uncorrected, P=0.0001)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5603" r="39752" b="60104"/>
          <a:stretch/>
        </p:blipFill>
        <p:spPr bwMode="auto">
          <a:xfrm>
            <a:off x="0" y="2924944"/>
            <a:ext cx="4572000" cy="3637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404664"/>
            <a:ext cx="4032448" cy="2146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Navigation-control (uncorrected, P=0.0001)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3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ניווט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477"/>
            <a:ext cx="7416823" cy="51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6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99324" cy="5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59907" cy="63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 dirty="0" smtClean="0">
                <a:ea typeface="Arial Unicode MS" pitchFamily="34" charset="-128"/>
                <a:cs typeface="+mn-cs"/>
              </a:rPr>
              <a:t>תודה!</a:t>
            </a:r>
            <a:endParaRPr lang="en-US" altLang="he-IL" dirty="0" smtClean="0">
              <a:ea typeface="Arial Unicode MS" pitchFamily="34" charset="-128"/>
              <a:cs typeface="+mn-cs"/>
            </a:endParaRPr>
          </a:p>
        </p:txBody>
      </p:sp>
      <p:pic>
        <p:nvPicPr>
          <p:cNvPr id="44035" name="Picture 4" descr="th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1" y="1916832"/>
            <a:ext cx="288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373216"/>
            <a:ext cx="5832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hlinkClick r:id="rId3"/>
              </a:rPr>
              <a:t>ראו סרט המסביר את המחקר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8916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ניווט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5852277" cy="43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412776"/>
            <a:ext cx="38385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1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הרבה יותר גמיש מניווט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בניווט צריך לזכור איפה שמרנו את הקבצים והדרך המדויקת אליו</a:t>
            </a:r>
          </a:p>
          <a:p>
            <a:r>
              <a:rPr lang="he-IL" dirty="0" smtClean="0"/>
              <a:t>לעומת זאת ניתן להכניס לתיבת החיפוש כל מה שהמשתמש זוכר עליו</a:t>
            </a:r>
          </a:p>
        </p:txBody>
      </p:sp>
    </p:spTree>
    <p:extLst>
      <p:ext uri="{BB962C8B-B14F-4D97-AF65-F5344CB8AC3E}">
        <p14:creationId xmlns:p14="http://schemas.microsoft.com/office/powerpoint/2010/main" val="297570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למרות זאת מחקר מראה בעקביות העדפת ניווט על חיפוש בניהול מידע אישי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 err="1"/>
              <a:t>Barreau</a:t>
            </a:r>
            <a:r>
              <a:rPr lang="en-US" dirty="0"/>
              <a:t>, D. K., &amp; </a:t>
            </a:r>
            <a:r>
              <a:rPr lang="en-US" dirty="0" err="1"/>
              <a:t>Nardi</a:t>
            </a:r>
            <a:r>
              <a:rPr lang="en-US" dirty="0"/>
              <a:t>, B. A. (1995). Finding and reminding: file organization from the desktop. </a:t>
            </a:r>
            <a:r>
              <a:rPr lang="en-US" i="1" dirty="0" err="1"/>
              <a:t>SIGCHI</a:t>
            </a:r>
            <a:r>
              <a:rPr lang="en-US" i="1" dirty="0"/>
              <a:t> Bulletin, 27</a:t>
            </a:r>
            <a:r>
              <a:rPr lang="en-US" dirty="0"/>
              <a:t>(3), 39-43. </a:t>
            </a:r>
            <a:endParaRPr lang="en-US" dirty="0" smtClean="0"/>
          </a:p>
          <a:p>
            <a:pPr algn="l" rtl="0"/>
            <a:r>
              <a:rPr lang="en-US" dirty="0"/>
              <a:t>Boardman, R., &amp; </a:t>
            </a:r>
            <a:r>
              <a:rPr lang="en-US" dirty="0" err="1"/>
              <a:t>Sasse</a:t>
            </a:r>
            <a:r>
              <a:rPr lang="en-US" dirty="0"/>
              <a:t>, M. A. (2004). </a:t>
            </a:r>
            <a:r>
              <a:rPr lang="en-US" i="1" dirty="0"/>
              <a:t>"Stuff goes into the computer and doesn't come out": a cross-tool study of personal information management </a:t>
            </a:r>
            <a:r>
              <a:rPr lang="en-US" dirty="0"/>
              <a:t>Paper presented at the </a:t>
            </a:r>
            <a:r>
              <a:rPr lang="en-US" dirty="0" err="1"/>
              <a:t>SIGCHI</a:t>
            </a:r>
            <a:r>
              <a:rPr lang="en-US" dirty="0"/>
              <a:t> conference on Human Factors in Computing Systems, Vienna, Austria. </a:t>
            </a:r>
            <a:endParaRPr lang="en-US" dirty="0" smtClean="0"/>
          </a:p>
          <a:p>
            <a:pPr algn="l" rtl="0"/>
            <a:r>
              <a:rPr lang="en-US" dirty="0"/>
              <a:t>Capra, R. G., &amp; Pérez-</a:t>
            </a:r>
            <a:r>
              <a:rPr lang="en-US" dirty="0" err="1"/>
              <a:t>Quiñones</a:t>
            </a:r>
            <a:r>
              <a:rPr lang="en-US" dirty="0"/>
              <a:t>, M. A. (2005). Using Web Search Engines to Find and </a:t>
            </a:r>
            <a:r>
              <a:rPr lang="en-US" dirty="0" err="1"/>
              <a:t>Refind</a:t>
            </a:r>
            <a:r>
              <a:rPr lang="en-US" dirty="0"/>
              <a:t> Information </a:t>
            </a:r>
            <a:r>
              <a:rPr lang="en-US" i="1" dirty="0"/>
              <a:t>Computer, 38</a:t>
            </a:r>
            <a:r>
              <a:rPr lang="en-US" dirty="0"/>
              <a:t>(10), 36-42. </a:t>
            </a:r>
            <a:endParaRPr lang="en-US" dirty="0" smtClean="0"/>
          </a:p>
          <a:p>
            <a:pPr algn="l" rtl="0"/>
            <a:r>
              <a:rPr lang="en-US" dirty="0" smtClean="0"/>
              <a:t>Kirk</a:t>
            </a:r>
            <a:r>
              <a:rPr lang="en-US" dirty="0"/>
              <a:t>, D., </a:t>
            </a:r>
            <a:r>
              <a:rPr lang="en-US" dirty="0" err="1"/>
              <a:t>Sellen</a:t>
            </a:r>
            <a:r>
              <a:rPr lang="en-US" dirty="0"/>
              <a:t>, A., </a:t>
            </a:r>
            <a:r>
              <a:rPr lang="en-US" dirty="0" err="1"/>
              <a:t>Rother</a:t>
            </a:r>
            <a:r>
              <a:rPr lang="en-US" dirty="0"/>
              <a:t>, C., &amp; Wood, K. (2006). Understanding </a:t>
            </a:r>
            <a:r>
              <a:rPr lang="en-US" dirty="0" err="1"/>
              <a:t>photowork</a:t>
            </a:r>
            <a:r>
              <a:rPr lang="en-US" dirty="0"/>
              <a:t> </a:t>
            </a:r>
            <a:r>
              <a:rPr lang="en-US" i="1" dirty="0" err="1"/>
              <a:t>SIGCHI</a:t>
            </a:r>
            <a:r>
              <a:rPr lang="en-US" i="1" dirty="0"/>
              <a:t> conference on Human Factors in Computing Systems</a:t>
            </a:r>
            <a:r>
              <a:rPr lang="en-US" dirty="0"/>
              <a:t> (pp. 761-770). New York: ACM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/>
              <a:t>Teevan</a:t>
            </a:r>
            <a:r>
              <a:rPr lang="en-US" dirty="0"/>
              <a:t>, J., Alvarado, C., Ackerman, M. S., &amp; </a:t>
            </a:r>
            <a:r>
              <a:rPr lang="en-US" dirty="0" err="1"/>
              <a:t>Karger</a:t>
            </a:r>
            <a:r>
              <a:rPr lang="en-US" dirty="0"/>
              <a:t>, D. R. (2004). The perfect search engine is not enough: a study of orienteering behavior in directed search. In E. Dykstra-Erickson &amp; M. </a:t>
            </a:r>
            <a:r>
              <a:rPr lang="en-US" dirty="0" err="1"/>
              <a:t>Tscheligi</a:t>
            </a:r>
            <a:r>
              <a:rPr lang="en-US" dirty="0"/>
              <a:t> (Eds.), </a:t>
            </a:r>
            <a:r>
              <a:rPr lang="en-US" i="1" dirty="0" err="1"/>
              <a:t>SIGCHI</a:t>
            </a:r>
            <a:r>
              <a:rPr lang="en-US" i="1" dirty="0"/>
              <a:t> conference on Human Factors in Computing Systems</a:t>
            </a:r>
            <a:r>
              <a:rPr lang="en-US" dirty="0"/>
              <a:t> (pp. 415-422). New York: ACM Press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Bergman, O., </a:t>
            </a:r>
            <a:r>
              <a:rPr lang="en-US" dirty="0" err="1"/>
              <a:t>Beyth-Marom</a:t>
            </a:r>
            <a:r>
              <a:rPr lang="en-US" dirty="0"/>
              <a:t>, R., </a:t>
            </a:r>
            <a:r>
              <a:rPr lang="en-US" dirty="0" err="1"/>
              <a:t>Nachmias</a:t>
            </a:r>
            <a:r>
              <a:rPr lang="en-US" dirty="0"/>
              <a:t>, R., </a:t>
            </a:r>
            <a:r>
              <a:rPr lang="en-US" dirty="0" err="1"/>
              <a:t>Gradovitch</a:t>
            </a:r>
            <a:r>
              <a:rPr lang="en-US" dirty="0"/>
              <a:t>, N., &amp; Whittaker, S. (2008). </a:t>
            </a:r>
            <a:r>
              <a:rPr lang="en-US" b="1" dirty="0"/>
              <a:t>Improved search engines and navigation preference in personal information management</a:t>
            </a:r>
            <a:r>
              <a:rPr lang="en-US" dirty="0"/>
              <a:t>. </a:t>
            </a:r>
            <a:r>
              <a:rPr lang="en-US" i="1" dirty="0"/>
              <a:t>ACM Transactions on Information Systems, 26</a:t>
            </a:r>
            <a:r>
              <a:rPr lang="en-US" dirty="0"/>
              <a:t>(4), 1-24.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617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fineartamerica.com/images-medium-large/fire-escape-1-andrew-f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819906" cy="50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71558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altLang="he-IL" sz="4400" dirty="0" smtClean="0">
                <a:cs typeface="+mn-cs"/>
              </a:rPr>
              <a:t>למה בעצם מעדיפים ניווט לתיקיות שלהם?</a:t>
            </a:r>
            <a:endParaRPr lang="en-US" altLang="he-IL" sz="4400" dirty="0" smtClean="0">
              <a:cs typeface="+mn-cs"/>
            </a:endParaRPr>
          </a:p>
        </p:txBody>
      </p:sp>
      <p:sp>
        <p:nvSpPr>
          <p:cNvPr id="21507" name="Rectangle 8"/>
          <p:cNvSpPr>
            <a:spLocks noGrp="1"/>
          </p:cNvSpPr>
          <p:nvPr>
            <p:ph type="subTitle" idx="1"/>
          </p:nvPr>
        </p:nvSpPr>
        <p:spPr>
          <a:xfrm>
            <a:off x="1143000" y="3592894"/>
            <a:ext cx="6858000" cy="2007806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3600" dirty="0" smtClean="0">
                <a:solidFill>
                  <a:schemeClr val="tx1"/>
                </a:solidFill>
              </a:rPr>
              <a:t>הרגל?</a:t>
            </a:r>
          </a:p>
          <a:p>
            <a:pPr eaLnBrk="1" hangingPunct="1"/>
            <a:endParaRPr lang="he-IL" altLang="he-IL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7559"/>
            <a:ext cx="6858000" cy="907605"/>
          </a:xfrm>
        </p:spPr>
        <p:txBody>
          <a:bodyPr>
            <a:normAutofit/>
          </a:bodyPr>
          <a:lstStyle/>
          <a:p>
            <a:pPr algn="ctr"/>
            <a:r>
              <a:rPr lang="he-IL" sz="4400" dirty="0" smtClean="0">
                <a:cs typeface="+mn-cs"/>
              </a:rPr>
              <a:t>מחקר קוגניטיבי</a:t>
            </a:r>
            <a:endParaRPr lang="he-IL" sz="4400" dirty="0"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6858000" cy="1655762"/>
          </a:xfrm>
        </p:spPr>
        <p:txBody>
          <a:bodyPr>
            <a:noAutofit/>
          </a:bodyPr>
          <a:lstStyle/>
          <a:p>
            <a:r>
              <a:rPr lang="en-US" sz="2800" dirty="0"/>
              <a:t>Bergman, O., </a:t>
            </a:r>
            <a:r>
              <a:rPr lang="en-US" sz="2800" dirty="0" err="1"/>
              <a:t>Tene</a:t>
            </a:r>
            <a:r>
              <a:rPr lang="en-US" sz="2800" dirty="0"/>
              <a:t>-Rubinstein, M., &amp; Shalom, J. (2013). The use of attention resources in navigation vs. search. </a:t>
            </a:r>
            <a:r>
              <a:rPr lang="en-US" sz="2800" i="1" dirty="0"/>
              <a:t>Personal and Ubiquitous Computing, 17</a:t>
            </a:r>
            <a:r>
              <a:rPr lang="en-US" sz="2800" dirty="0"/>
              <a:t>(3), 583-590. </a:t>
            </a:r>
            <a:endParaRPr lang="he-IL" sz="2800" dirty="0"/>
          </a:p>
        </p:txBody>
      </p:sp>
      <p:pic>
        <p:nvPicPr>
          <p:cNvPr id="2050" name="Picture 2" descr="תוצאת תמונה עבור ‪driver chatting with the person next to h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107861" cy="28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858000" cy="578421"/>
          </a:xfrm>
        </p:spPr>
        <p:txBody>
          <a:bodyPr>
            <a:noAutofit/>
          </a:bodyPr>
          <a:lstStyle/>
          <a:p>
            <a:r>
              <a:rPr lang="he-IL" sz="4400" dirty="0" smtClean="0">
                <a:cs typeface="+mn-cs"/>
              </a:rPr>
              <a:t>מחקר נוירולוגי</a:t>
            </a:r>
            <a:endParaRPr lang="he-IL" sz="4400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6858000" cy="1655762"/>
          </a:xfrm>
        </p:spPr>
        <p:txBody>
          <a:bodyPr>
            <a:noAutofit/>
          </a:bodyPr>
          <a:lstStyle/>
          <a:p>
            <a:pPr rtl="0"/>
            <a:r>
              <a:rPr lang="en-US" sz="2800" dirty="0"/>
              <a:t>Benn, Y., Bergman, O., Glazer, L., </a:t>
            </a:r>
            <a:r>
              <a:rPr lang="en-US" sz="2800" dirty="0" err="1"/>
              <a:t>Arent</a:t>
            </a:r>
            <a:r>
              <a:rPr lang="en-US" sz="2800" dirty="0"/>
              <a:t>, P., Wilkinson, I. D., Varley, R., &amp; Whittaker, S. (2015). Navigating through digital folders uses the same brain structures as real world navigation. </a:t>
            </a:r>
            <a:r>
              <a:rPr lang="en-US" sz="2800" i="1" dirty="0"/>
              <a:t>Scientific Reports, 5</a:t>
            </a:r>
            <a:r>
              <a:rPr lang="en-US" sz="2800" dirty="0"/>
              <a:t>, 1-8. </a:t>
            </a:r>
            <a:endParaRPr lang="he-I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71601"/>
            <a:ext cx="3961805" cy="27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486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מדוע משתמשים מעדיפים לנווט לקבצים  שלהם? מחקר fMRI</vt:lpstr>
      <vt:lpstr>ניווט</vt:lpstr>
      <vt:lpstr>חיפוש</vt:lpstr>
      <vt:lpstr>חיפוש הרבה יותר גמיש מניווט</vt:lpstr>
      <vt:lpstr>למרות זאת מחקר מראה בעקביות העדפת ניווט על חיפוש בניהול מידע אישי</vt:lpstr>
      <vt:lpstr>PowerPoint Presentation</vt:lpstr>
      <vt:lpstr>למה בעצם מעדיפים ניווט לתיקיות שלהם?</vt:lpstr>
      <vt:lpstr>מחקר קוגניטיבי</vt:lpstr>
      <vt:lpstr>מחקר נוירולוגי</vt:lpstr>
      <vt:lpstr>פשוט מכניסים אנשים ל fMRI...</vt:lpstr>
      <vt:lpstr>...ממש לא פשוט!</vt:lpstr>
      <vt:lpstr>תוצאות</vt:lpstr>
      <vt:lpstr>Search-control  (uncorrected, P=0.0001)</vt:lpstr>
      <vt:lpstr>ניווט</vt:lpstr>
      <vt:lpstr>חיפוש</vt:lpstr>
      <vt:lpstr>PowerPoint Presentation</vt:lpstr>
      <vt:lpstr>תודה!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מדוע משתמשים מעדיפים לנווט לקבצים  שלהם? מחקר fMRI</dc:title>
  <dc:creator>Ofer</dc:creator>
  <cp:lastModifiedBy>Ofer</cp:lastModifiedBy>
  <cp:revision>17</cp:revision>
  <dcterms:created xsi:type="dcterms:W3CDTF">2016-06-04T18:04:30Z</dcterms:created>
  <dcterms:modified xsi:type="dcterms:W3CDTF">2016-06-23T11:31:50Z</dcterms:modified>
</cp:coreProperties>
</file>