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1.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1"/>
  </p:notesMasterIdLst>
  <p:sldIdLst>
    <p:sldId id="256" r:id="rId2"/>
    <p:sldId id="262" r:id="rId3"/>
    <p:sldId id="280" r:id="rId4"/>
    <p:sldId id="283" r:id="rId5"/>
    <p:sldId id="257" r:id="rId6"/>
    <p:sldId id="284" r:id="rId7"/>
    <p:sldId id="266" r:id="rId8"/>
    <p:sldId id="285" r:id="rId9"/>
    <p:sldId id="258" r:id="rId10"/>
    <p:sldId id="286" r:id="rId11"/>
    <p:sldId id="259" r:id="rId12"/>
    <p:sldId id="267" r:id="rId13"/>
    <p:sldId id="260" r:id="rId14"/>
    <p:sldId id="287" r:id="rId15"/>
    <p:sldId id="288" r:id="rId16"/>
    <p:sldId id="289" r:id="rId17"/>
    <p:sldId id="263" r:id="rId18"/>
    <p:sldId id="290" r:id="rId19"/>
    <p:sldId id="291" r:id="rId20"/>
    <p:sldId id="292" r:id="rId21"/>
    <p:sldId id="293" r:id="rId22"/>
    <p:sldId id="277" r:id="rId23"/>
    <p:sldId id="273" r:id="rId24"/>
    <p:sldId id="274" r:id="rId25"/>
    <p:sldId id="275" r:id="rId26"/>
    <p:sldId id="281" r:id="rId27"/>
    <p:sldId id="282" r:id="rId28"/>
    <p:sldId id="261" r:id="rId29"/>
    <p:sldId id="276" r:id="rId30"/>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100" d="100"/>
          <a:sy n="100" d="100"/>
        </p:scale>
        <p:origin x="-294" y="-1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view3D>
      <c:rotX val="15"/>
      <c:hPercent val="32"/>
      <c:rotY val="20"/>
      <c:depthPercent val="100"/>
      <c:rAngAx val="1"/>
    </c:view3D>
    <c:floor>
      <c:thickness val="0"/>
      <c:spPr>
        <a:solidFill>
          <a:srgbClr val="C0C0C0"/>
        </a:solidFill>
        <a:ln w="3175" cap="flat" cmpd="sng" algn="ctr">
          <a:solidFill>
            <a:srgbClr val="000000"/>
          </a:solidFill>
          <a:prstDash val="solid"/>
          <a:round/>
        </a:ln>
        <a:effectLst/>
        <a:sp3d contourW="3175">
          <a:contourClr>
            <a:srgbClr val="000000"/>
          </a:contourClr>
        </a:sp3d>
      </c:spPr>
    </c:floor>
    <c:sideWall>
      <c:thickness val="0"/>
      <c:spPr>
        <a:solidFill>
          <a:sysClr val="window" lastClr="FFFFFF">
            <a:lumMod val="85000"/>
          </a:sysClr>
        </a:solidFill>
        <a:ln w="12700">
          <a:solidFill>
            <a:srgbClr val="808080"/>
          </a:solidFill>
          <a:prstDash val="solid"/>
        </a:ln>
        <a:effectLst/>
        <a:sp3d contourW="12700">
          <a:contourClr>
            <a:srgbClr val="808080"/>
          </a:contourClr>
        </a:sp3d>
      </c:spPr>
    </c:sideWall>
    <c:backWall>
      <c:thickness val="0"/>
      <c:spPr>
        <a:solidFill>
          <a:sysClr val="window" lastClr="FFFFFF">
            <a:lumMod val="85000"/>
          </a:sysClr>
        </a:solidFill>
        <a:ln w="12700">
          <a:solidFill>
            <a:srgbClr val="808080"/>
          </a:solidFill>
          <a:prstDash val="solid"/>
        </a:ln>
        <a:effectLst/>
        <a:sp3d contourW="12700">
          <a:contourClr>
            <a:srgbClr val="808080"/>
          </a:contourClr>
        </a:sp3d>
      </c:spPr>
    </c:backWall>
    <c:plotArea>
      <c:layout>
        <c:manualLayout>
          <c:layoutTarget val="inner"/>
          <c:xMode val="edge"/>
          <c:yMode val="edge"/>
          <c:x val="4.5337244152478674E-2"/>
          <c:y val="6.5650443601504585E-2"/>
          <c:w val="0.93851968697692922"/>
          <c:h val="0.86463541088027251"/>
        </c:manualLayout>
      </c:layout>
      <c:bar3DChart>
        <c:barDir val="col"/>
        <c:grouping val="clustered"/>
        <c:varyColors val="0"/>
        <c:ser>
          <c:idx val="0"/>
          <c:order val="0"/>
          <c:tx>
            <c:strRef>
              <c:f>Sheet1!$A$2</c:f>
              <c:strCache>
                <c:ptCount val="1"/>
                <c:pt idx="0">
                  <c:v>סגל</c:v>
                </c:pt>
              </c:strCache>
            </c:strRef>
          </c:tx>
          <c:spPr>
            <a:solidFill>
              <a:schemeClr val="accent3">
                <a:tint val="77000"/>
              </a:schemeClr>
            </a:solidFill>
            <a:ln>
              <a:noFill/>
            </a:ln>
            <a:effectLst/>
            <a:sp3d/>
          </c:spPr>
          <c:invertIfNegative val="0"/>
          <c:cat>
            <c:strRef>
              <c:f>Sheet1!$B$1:$E$1</c:f>
              <c:strCache>
                <c:ptCount val="2"/>
                <c:pt idx="0">
                  <c:v>מסוגלות הספרנים להשתלב </c:v>
                </c:pt>
                <c:pt idx="1">
                  <c:v>האם הספרייה אמורה להשתלב </c:v>
                </c:pt>
              </c:strCache>
            </c:strRef>
          </c:cat>
          <c:val>
            <c:numRef>
              <c:f>Sheet1!$B$2:$E$2</c:f>
              <c:numCache>
                <c:formatCode>0.0</c:formatCode>
                <c:ptCount val="4"/>
                <c:pt idx="0">
                  <c:v>27.7</c:v>
                </c:pt>
                <c:pt idx="1">
                  <c:v>55.5</c:v>
                </c:pt>
              </c:numCache>
            </c:numRef>
          </c:val>
        </c:ser>
        <c:ser>
          <c:idx val="1"/>
          <c:order val="1"/>
          <c:tx>
            <c:strRef>
              <c:f>Sheet1!$A$3</c:f>
              <c:strCache>
                <c:ptCount val="1"/>
                <c:pt idx="0">
                  <c:v>ספרנים</c:v>
                </c:pt>
              </c:strCache>
            </c:strRef>
          </c:tx>
          <c:spPr>
            <a:solidFill>
              <a:schemeClr val="accent3">
                <a:shade val="76000"/>
              </a:schemeClr>
            </a:solidFill>
            <a:ln>
              <a:noFill/>
            </a:ln>
            <a:effectLst/>
            <a:sp3d/>
          </c:spPr>
          <c:invertIfNegative val="0"/>
          <c:cat>
            <c:strRef>
              <c:f>Sheet1!$B$1:$E$1</c:f>
              <c:strCache>
                <c:ptCount val="2"/>
                <c:pt idx="0">
                  <c:v>מסוגלות הספרנים להשתלב </c:v>
                </c:pt>
                <c:pt idx="1">
                  <c:v>האם הספרייה אמורה להשתלב </c:v>
                </c:pt>
              </c:strCache>
            </c:strRef>
          </c:cat>
          <c:val>
            <c:numRef>
              <c:f>Sheet1!$B$3:$E$3</c:f>
              <c:numCache>
                <c:formatCode>0.0</c:formatCode>
                <c:ptCount val="4"/>
                <c:pt idx="0">
                  <c:v>28</c:v>
                </c:pt>
                <c:pt idx="1">
                  <c:v>36</c:v>
                </c:pt>
              </c:numCache>
            </c:numRef>
          </c:val>
        </c:ser>
        <c:dLbls>
          <c:showLegendKey val="0"/>
          <c:showVal val="0"/>
          <c:showCatName val="0"/>
          <c:showSerName val="0"/>
          <c:showPercent val="0"/>
          <c:showBubbleSize val="0"/>
        </c:dLbls>
        <c:gapWidth val="150"/>
        <c:gapDepth val="0"/>
        <c:shape val="box"/>
        <c:axId val="140137600"/>
        <c:axId val="140139136"/>
        <c:axId val="0"/>
      </c:bar3DChart>
      <c:catAx>
        <c:axId val="140137600"/>
        <c:scaling>
          <c:orientation val="minMax"/>
        </c:scaling>
        <c:delete val="0"/>
        <c:axPos val="b"/>
        <c:numFmt formatCode="General" sourceLinked="1"/>
        <c:majorTickMark val="out"/>
        <c:minorTickMark val="none"/>
        <c:tickLblPos val="low"/>
        <c:txPr>
          <a:bodyPr rot="0" vert="horz"/>
          <a:lstStyle/>
          <a:p>
            <a:pPr>
              <a:defRPr sz="1050"/>
            </a:pPr>
            <a:endParaRPr lang="he-IL"/>
          </a:p>
        </c:txPr>
        <c:crossAx val="140139136"/>
        <c:crosses val="autoZero"/>
        <c:auto val="1"/>
        <c:lblAlgn val="ctr"/>
        <c:lblOffset val="100"/>
        <c:tickLblSkip val="1"/>
        <c:tickMarkSkip val="1"/>
        <c:noMultiLvlLbl val="0"/>
      </c:catAx>
      <c:valAx>
        <c:axId val="140139136"/>
        <c:scaling>
          <c:orientation val="minMax"/>
          <c:max val="100"/>
        </c:scaling>
        <c:delete val="0"/>
        <c:axPos val="l"/>
        <c:majorGridlines>
          <c:spPr>
            <a:ln w="3172" cap="flat" cmpd="sng" algn="ctr">
              <a:solidFill>
                <a:srgbClr val="000000"/>
              </a:solidFill>
              <a:prstDash val="solid"/>
              <a:round/>
            </a:ln>
            <a:effectLst/>
          </c:spPr>
        </c:majorGridlines>
        <c:numFmt formatCode="0" sourceLinked="0"/>
        <c:majorTickMark val="out"/>
        <c:minorTickMark val="none"/>
        <c:tickLblPos val="nextTo"/>
        <c:spPr>
          <a:noFill/>
          <a:ln w="3172" cap="flat" cmpd="sng" algn="ctr">
            <a:solidFill>
              <a:srgbClr val="000000"/>
            </a:solidFill>
            <a:prstDash val="solid"/>
            <a:round/>
          </a:ln>
          <a:effectLst/>
        </c:spPr>
        <c:txPr>
          <a:bodyPr rot="0" spcFirstLastPara="1" vertOverflow="ellipsis" vert="horz" wrap="square" anchor="ctr" anchorCtr="1"/>
          <a:lstStyle/>
          <a:p>
            <a:pPr>
              <a:defRPr sz="924" b="1" i="0" u="none" strike="noStrike" kern="1200" baseline="0">
                <a:solidFill>
                  <a:srgbClr val="000000"/>
                </a:solidFill>
                <a:latin typeface="Arial"/>
                <a:ea typeface="Arial"/>
                <a:cs typeface="Arial"/>
              </a:defRPr>
            </a:pPr>
            <a:endParaRPr lang="he-IL"/>
          </a:p>
        </c:txPr>
        <c:crossAx val="140137600"/>
        <c:crosses val="autoZero"/>
        <c:crossBetween val="between"/>
        <c:majorUnit val="20"/>
        <c:minorUnit val="4"/>
      </c:valAx>
      <c:spPr>
        <a:noFill/>
        <a:ln w="25378">
          <a:noFill/>
        </a:ln>
        <a:effectLst/>
      </c:spPr>
    </c:plotArea>
    <c:legend>
      <c:legendPos val="r"/>
      <c:layout>
        <c:manualLayout>
          <c:xMode val="edge"/>
          <c:yMode val="edge"/>
          <c:x val="0.8755385076589286"/>
          <c:y val="0.4082615548163494"/>
          <c:w val="9.1090085490960135E-2"/>
          <c:h val="0.16259238391501477"/>
        </c:manualLayout>
      </c:layout>
      <c:overlay val="0"/>
      <c:spPr>
        <a:noFill/>
        <a:ln w="3172">
          <a:solidFill>
            <a:srgbClr val="000000"/>
          </a:solidFill>
          <a:prstDash val="solid"/>
        </a:ln>
        <a:effectLst/>
      </c:spPr>
      <c:txPr>
        <a:bodyPr rot="0" spcFirstLastPara="1" vertOverflow="ellipsis" vert="horz" wrap="square" anchor="ctr" anchorCtr="1"/>
        <a:lstStyle/>
        <a:p>
          <a:pPr>
            <a:defRPr sz="1100" b="1" i="0" u="none" strike="noStrike" kern="1200" baseline="0">
              <a:solidFill>
                <a:srgbClr val="000000"/>
              </a:solidFill>
              <a:latin typeface="Arial"/>
              <a:ea typeface="Arial"/>
              <a:cs typeface="Arial"/>
            </a:defRPr>
          </a:pPr>
          <a:endParaRPr lang="he-IL"/>
        </a:p>
      </c:txPr>
    </c:legend>
    <c:plotVisOnly val="1"/>
    <c:dispBlanksAs val="gap"/>
    <c:showDLblsOverMax val="0"/>
  </c:chart>
  <c:spPr>
    <a:noFill/>
    <a:ln w="9525" cap="flat" cmpd="sng" algn="ctr">
      <a:noFill/>
      <a:prstDash val="solid"/>
      <a:round/>
    </a:ln>
    <a:effectLst/>
  </c:spPr>
  <c:txPr>
    <a:bodyPr/>
    <a:lstStyle/>
    <a:p>
      <a:pPr>
        <a:defRPr sz="924" b="1" i="0" u="none" strike="noStrike" baseline="0">
          <a:solidFill>
            <a:srgbClr val="000000"/>
          </a:solidFill>
          <a:latin typeface="Arial"/>
          <a:ea typeface="Arial"/>
          <a:cs typeface="Arial"/>
        </a:defRPr>
      </a:pPr>
      <a:endParaRPr lang="he-IL"/>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view3D>
      <c:rotX val="15"/>
      <c:hPercent val="60"/>
      <c:rotY val="20"/>
      <c:depthPercent val="100"/>
      <c:rAngAx val="1"/>
    </c:view3D>
    <c:floor>
      <c:thickness val="0"/>
      <c:spPr>
        <a:solidFill>
          <a:srgbClr val="C0C0C0"/>
        </a:solidFill>
        <a:ln w="3175" cap="flat" cmpd="sng" algn="ctr">
          <a:solidFill>
            <a:srgbClr val="000000"/>
          </a:solidFill>
          <a:prstDash val="solid"/>
          <a:round/>
        </a:ln>
        <a:effectLst/>
        <a:sp3d contourW="3175">
          <a:contourClr>
            <a:srgbClr val="000000"/>
          </a:contourClr>
        </a:sp3d>
      </c:spPr>
    </c:floor>
    <c:sideWall>
      <c:thickness val="0"/>
      <c:spPr>
        <a:solidFill>
          <a:srgbClr val="C0C0C0"/>
        </a:solidFill>
        <a:ln w="12700">
          <a:solidFill>
            <a:srgbClr val="808080"/>
          </a:solidFill>
          <a:prstDash val="solid"/>
        </a:ln>
        <a:effectLst/>
        <a:sp3d contourW="12700">
          <a:contourClr>
            <a:srgbClr val="808080"/>
          </a:contourClr>
        </a:sp3d>
      </c:spPr>
    </c:sideWall>
    <c:backWall>
      <c:thickness val="0"/>
      <c:spPr>
        <a:solidFill>
          <a:srgbClr val="C0C0C0"/>
        </a:solidFill>
        <a:ln w="12700">
          <a:solidFill>
            <a:srgbClr val="808080"/>
          </a:solidFill>
          <a:prstDash val="solid"/>
        </a:ln>
        <a:effectLst/>
        <a:sp3d contourW="12700">
          <a:contourClr>
            <a:srgbClr val="808080"/>
          </a:contourClr>
        </a:sp3d>
      </c:spPr>
    </c:backWall>
    <c:plotArea>
      <c:layout>
        <c:manualLayout>
          <c:layoutTarget val="inner"/>
          <c:xMode val="edge"/>
          <c:yMode val="edge"/>
          <c:x val="7.9457920211812472E-2"/>
          <c:y val="6.1457603513846534E-2"/>
          <c:w val="0.78096947935368144"/>
          <c:h val="0.87671232876712257"/>
        </c:manualLayout>
      </c:layout>
      <c:bar3DChart>
        <c:barDir val="col"/>
        <c:grouping val="clustered"/>
        <c:varyColors val="0"/>
        <c:ser>
          <c:idx val="0"/>
          <c:order val="0"/>
          <c:tx>
            <c:strRef>
              <c:f>Sheet1!$A$2</c:f>
              <c:strCache>
                <c:ptCount val="1"/>
                <c:pt idx="0">
                  <c:v>סגל</c:v>
                </c:pt>
              </c:strCache>
            </c:strRef>
          </c:tx>
          <c:spPr>
            <a:solidFill>
              <a:schemeClr val="accent3">
                <a:tint val="77000"/>
              </a:schemeClr>
            </a:solidFill>
            <a:ln>
              <a:noFill/>
            </a:ln>
            <a:effectLst/>
            <a:sp3d/>
          </c:spPr>
          <c:invertIfNegative val="0"/>
          <c:cat>
            <c:numRef>
              <c:f>Sheet1!$B$1:$B$1</c:f>
              <c:numCache>
                <c:formatCode>General</c:formatCode>
                <c:ptCount val="1"/>
              </c:numCache>
            </c:numRef>
          </c:cat>
          <c:val>
            <c:numRef>
              <c:f>Sheet1!$B$2:$B$2</c:f>
              <c:numCache>
                <c:formatCode>General</c:formatCode>
                <c:ptCount val="1"/>
                <c:pt idx="0">
                  <c:v>3.61</c:v>
                </c:pt>
              </c:numCache>
            </c:numRef>
          </c:val>
        </c:ser>
        <c:ser>
          <c:idx val="1"/>
          <c:order val="1"/>
          <c:tx>
            <c:strRef>
              <c:f>Sheet1!$A$3</c:f>
              <c:strCache>
                <c:ptCount val="1"/>
                <c:pt idx="0">
                  <c:v>ספרנים</c:v>
                </c:pt>
              </c:strCache>
            </c:strRef>
          </c:tx>
          <c:spPr>
            <a:solidFill>
              <a:schemeClr val="accent3">
                <a:shade val="76000"/>
              </a:schemeClr>
            </a:solidFill>
            <a:ln>
              <a:noFill/>
            </a:ln>
            <a:effectLst/>
            <a:sp3d/>
          </c:spPr>
          <c:invertIfNegative val="0"/>
          <c:cat>
            <c:numRef>
              <c:f>Sheet1!$B$1:$B$1</c:f>
              <c:numCache>
                <c:formatCode>General</c:formatCode>
                <c:ptCount val="1"/>
              </c:numCache>
            </c:numRef>
          </c:cat>
          <c:val>
            <c:numRef>
              <c:f>Sheet1!$B$3:$B$3</c:f>
              <c:numCache>
                <c:formatCode>0.00</c:formatCode>
                <c:ptCount val="1"/>
                <c:pt idx="0">
                  <c:v>4</c:v>
                </c:pt>
              </c:numCache>
            </c:numRef>
          </c:val>
        </c:ser>
        <c:dLbls>
          <c:showLegendKey val="0"/>
          <c:showVal val="0"/>
          <c:showCatName val="0"/>
          <c:showSerName val="0"/>
          <c:showPercent val="0"/>
          <c:showBubbleSize val="0"/>
        </c:dLbls>
        <c:gapWidth val="150"/>
        <c:gapDepth val="0"/>
        <c:shape val="box"/>
        <c:axId val="140163712"/>
        <c:axId val="141975936"/>
        <c:axId val="0"/>
      </c:bar3DChart>
      <c:catAx>
        <c:axId val="140163712"/>
        <c:scaling>
          <c:orientation val="minMax"/>
        </c:scaling>
        <c:delete val="0"/>
        <c:axPos val="b"/>
        <c:numFmt formatCode="General" sourceLinked="1"/>
        <c:majorTickMark val="out"/>
        <c:minorTickMark val="none"/>
        <c:tickLblPos val="low"/>
        <c:spPr>
          <a:noFill/>
          <a:ln w="3173" cap="flat" cmpd="sng" algn="ctr">
            <a:solidFill>
              <a:srgbClr val="000000"/>
            </a:solidFill>
            <a:prstDash val="solid"/>
            <a:round/>
          </a:ln>
          <a:effectLst/>
        </c:spPr>
        <c:txPr>
          <a:bodyPr rot="0" spcFirstLastPara="1" vertOverflow="ellipsis" vert="horz" wrap="square" anchor="ctr" anchorCtr="1"/>
          <a:lstStyle/>
          <a:p>
            <a:pPr>
              <a:defRPr sz="1024" b="1" i="0" u="none" strike="noStrike" kern="1200" baseline="0">
                <a:solidFill>
                  <a:srgbClr val="000000"/>
                </a:solidFill>
                <a:latin typeface="Arial"/>
                <a:ea typeface="Arial"/>
                <a:cs typeface="Arial"/>
              </a:defRPr>
            </a:pPr>
            <a:endParaRPr lang="he-IL"/>
          </a:p>
        </c:txPr>
        <c:crossAx val="141975936"/>
        <c:crossesAt val="0"/>
        <c:auto val="1"/>
        <c:lblAlgn val="ctr"/>
        <c:lblOffset val="100"/>
        <c:tickLblSkip val="1"/>
        <c:tickMarkSkip val="1"/>
        <c:noMultiLvlLbl val="0"/>
      </c:catAx>
      <c:valAx>
        <c:axId val="141975936"/>
        <c:scaling>
          <c:orientation val="minMax"/>
          <c:max val="5"/>
          <c:min val="1"/>
        </c:scaling>
        <c:delete val="0"/>
        <c:axPos val="l"/>
        <c:majorGridlines>
          <c:spPr>
            <a:ln w="3173" cap="flat" cmpd="sng" algn="ctr">
              <a:solidFill>
                <a:srgbClr val="000000"/>
              </a:solidFill>
              <a:prstDash val="solid"/>
              <a:round/>
            </a:ln>
            <a:effectLst/>
          </c:spPr>
        </c:majorGridlines>
        <c:numFmt formatCode="General" sourceLinked="1"/>
        <c:majorTickMark val="out"/>
        <c:minorTickMark val="none"/>
        <c:tickLblPos val="nextTo"/>
        <c:spPr>
          <a:noFill/>
          <a:ln w="3173" cap="flat" cmpd="sng" algn="ctr">
            <a:solidFill>
              <a:srgbClr val="000000"/>
            </a:solidFill>
            <a:prstDash val="solid"/>
            <a:round/>
          </a:ln>
          <a:effectLst/>
        </c:spPr>
        <c:txPr>
          <a:bodyPr rot="0" spcFirstLastPara="1" vertOverflow="ellipsis" vert="horz" wrap="square" anchor="ctr" anchorCtr="1"/>
          <a:lstStyle/>
          <a:p>
            <a:pPr>
              <a:defRPr sz="1024" b="1" i="0" u="none" strike="noStrike" kern="1200" baseline="0">
                <a:solidFill>
                  <a:srgbClr val="000000"/>
                </a:solidFill>
                <a:latin typeface="Arial"/>
                <a:ea typeface="Arial"/>
                <a:cs typeface="Arial"/>
              </a:defRPr>
            </a:pPr>
            <a:endParaRPr lang="he-IL"/>
          </a:p>
        </c:txPr>
        <c:crossAx val="140163712"/>
        <c:crosses val="autoZero"/>
        <c:crossBetween val="between"/>
        <c:majorUnit val="1"/>
        <c:minorUnit val="0.2"/>
      </c:valAx>
      <c:spPr>
        <a:noFill/>
        <a:ln w="25380">
          <a:noFill/>
        </a:ln>
        <a:effectLst/>
      </c:spPr>
    </c:plotArea>
    <c:legend>
      <c:legendPos val="r"/>
      <c:layout>
        <c:manualLayout>
          <c:xMode val="edge"/>
          <c:yMode val="edge"/>
          <c:x val="0.88033192084129996"/>
          <c:y val="0.43434979970778931"/>
          <c:w val="0.11248665094902785"/>
          <c:h val="0.15469114542828574"/>
        </c:manualLayout>
      </c:layout>
      <c:overlay val="0"/>
      <c:spPr>
        <a:noFill/>
        <a:ln w="3173">
          <a:solidFill>
            <a:srgbClr val="000000"/>
          </a:solidFill>
          <a:prstDash val="solid"/>
        </a:ln>
        <a:effectLst/>
      </c:spPr>
      <c:txPr>
        <a:bodyPr rot="0" spcFirstLastPara="1" vertOverflow="ellipsis" vert="horz" wrap="square" anchor="ctr" anchorCtr="1"/>
        <a:lstStyle/>
        <a:p>
          <a:pPr>
            <a:defRPr sz="1200" b="1" i="0" u="none" strike="noStrike" kern="1200" baseline="0">
              <a:solidFill>
                <a:srgbClr val="000000"/>
              </a:solidFill>
              <a:latin typeface="Arial"/>
              <a:ea typeface="Arial"/>
              <a:cs typeface="Arial"/>
            </a:defRPr>
          </a:pPr>
          <a:endParaRPr lang="he-IL"/>
        </a:p>
      </c:txPr>
    </c:legend>
    <c:plotVisOnly val="1"/>
    <c:dispBlanksAs val="gap"/>
    <c:showDLblsOverMax val="0"/>
  </c:chart>
  <c:spPr>
    <a:noFill/>
    <a:ln w="9525" cap="flat" cmpd="sng" algn="ctr">
      <a:noFill/>
      <a:prstDash val="solid"/>
      <a:round/>
    </a:ln>
    <a:effectLst/>
  </c:spPr>
  <c:txPr>
    <a:bodyPr/>
    <a:lstStyle/>
    <a:p>
      <a:pPr>
        <a:defRPr sz="1024" b="1" i="0" u="none" strike="noStrike" baseline="0">
          <a:solidFill>
            <a:srgbClr val="000000"/>
          </a:solidFill>
          <a:latin typeface="Arial"/>
          <a:ea typeface="Arial"/>
          <a:cs typeface="Arial"/>
        </a:defRPr>
      </a:pPr>
      <a:endParaRPr lang="he-IL"/>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0.11246</cdr:x>
      <cdr:y>0.69262</cdr:y>
    </cdr:from>
    <cdr:to>
      <cdr:x>0.14932</cdr:x>
      <cdr:y>0.76083</cdr:y>
    </cdr:to>
    <cdr:sp macro="" textlink="">
      <cdr:nvSpPr>
        <cdr:cNvPr id="1025" name="Text Box 1"/>
        <cdr:cNvSpPr txBox="1">
          <a:spLocks xmlns:a="http://schemas.openxmlformats.org/drawingml/2006/main" noChangeArrowheads="1"/>
        </cdr:cNvSpPr>
      </cdr:nvSpPr>
      <cdr:spPr bwMode="auto">
        <a:xfrm xmlns:a="http://schemas.openxmlformats.org/drawingml/2006/main">
          <a:off x="1022556" y="2344099"/>
          <a:ext cx="335092" cy="230832"/>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none" lIns="18288" tIns="22860" rIns="18288" bIns="22860" anchor="ctr" upright="1">
          <a:spAutoFit/>
        </a:bodyPr>
        <a:lstStyle xmlns:a="http://schemas.openxmlformats.org/drawingml/2006/main"/>
        <a:p xmlns:a="http://schemas.openxmlformats.org/drawingml/2006/main">
          <a:pPr algn="ctr" rtl="0">
            <a:defRPr sz="1000"/>
          </a:pPr>
          <a:r>
            <a:rPr lang="en-US" sz="1200" b="1" i="0" u="none" strike="noStrike" baseline="0" dirty="0">
              <a:solidFill>
                <a:srgbClr val="000000"/>
              </a:solidFill>
              <a:latin typeface="Arial"/>
              <a:cs typeface="Arial"/>
            </a:rPr>
            <a:t>27.7</a:t>
          </a:r>
          <a:endParaRPr lang="en-US" sz="1200" dirty="0"/>
        </a:p>
      </cdr:txBody>
    </cdr:sp>
  </cdr:relSizeAnchor>
  <cdr:relSizeAnchor xmlns:cdr="http://schemas.openxmlformats.org/drawingml/2006/chartDrawing">
    <cdr:from>
      <cdr:x>0.18182</cdr:x>
      <cdr:y>0.68627</cdr:y>
    </cdr:from>
    <cdr:to>
      <cdr:x>0.21867</cdr:x>
      <cdr:y>0.75448</cdr:y>
    </cdr:to>
    <cdr:sp macro="" textlink="">
      <cdr:nvSpPr>
        <cdr:cNvPr id="1026" name="Text Box 2"/>
        <cdr:cNvSpPr txBox="1">
          <a:spLocks xmlns:a="http://schemas.openxmlformats.org/drawingml/2006/main" noChangeArrowheads="1"/>
        </cdr:cNvSpPr>
      </cdr:nvSpPr>
      <cdr:spPr bwMode="auto">
        <a:xfrm xmlns:a="http://schemas.openxmlformats.org/drawingml/2006/main">
          <a:off x="1584176" y="2520280"/>
          <a:ext cx="321073" cy="25049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none" lIns="18288" tIns="22860" rIns="18288" bIns="22860" anchor="ctr" upright="1">
          <a:spAutoFit/>
        </a:bodyPr>
        <a:lstStyle xmlns:a="http://schemas.openxmlformats.org/drawingml/2006/main"/>
        <a:p xmlns:a="http://schemas.openxmlformats.org/drawingml/2006/main">
          <a:pPr algn="ctr" rtl="0">
            <a:defRPr sz="1000"/>
          </a:pPr>
          <a:r>
            <a:rPr lang="en-US" sz="1200" b="1" i="0" u="none" strike="noStrike" baseline="0" dirty="0">
              <a:solidFill>
                <a:srgbClr val="000000"/>
              </a:solidFill>
              <a:latin typeface="Arial"/>
              <a:cs typeface="Arial"/>
            </a:rPr>
            <a:t>28.0</a:t>
          </a:r>
          <a:endParaRPr lang="en-US" sz="1200" dirty="0"/>
        </a:p>
      </cdr:txBody>
    </cdr:sp>
  </cdr:relSizeAnchor>
  <cdr:relSizeAnchor xmlns:cdr="http://schemas.openxmlformats.org/drawingml/2006/chartDrawing">
    <cdr:from>
      <cdr:x>0.33884</cdr:x>
      <cdr:y>0.52941</cdr:y>
    </cdr:from>
    <cdr:to>
      <cdr:x>0.37569</cdr:x>
      <cdr:y>0.59761</cdr:y>
    </cdr:to>
    <cdr:sp macro="" textlink="">
      <cdr:nvSpPr>
        <cdr:cNvPr id="1027" name="Text Box 3"/>
        <cdr:cNvSpPr txBox="1">
          <a:spLocks xmlns:a="http://schemas.openxmlformats.org/drawingml/2006/main" noChangeArrowheads="1"/>
        </cdr:cNvSpPr>
      </cdr:nvSpPr>
      <cdr:spPr bwMode="auto">
        <a:xfrm xmlns:a="http://schemas.openxmlformats.org/drawingml/2006/main">
          <a:off x="2952328" y="1944216"/>
          <a:ext cx="321073" cy="25045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none" lIns="18288" tIns="22860" rIns="18288" bIns="22860" anchor="ctr" upright="1">
          <a:spAutoFit/>
        </a:bodyPr>
        <a:lstStyle xmlns:a="http://schemas.openxmlformats.org/drawingml/2006/main"/>
        <a:p xmlns:a="http://schemas.openxmlformats.org/drawingml/2006/main">
          <a:pPr algn="ctr" rtl="0">
            <a:defRPr sz="1000"/>
          </a:pPr>
          <a:r>
            <a:rPr lang="en-US" sz="1200" b="1" i="0" u="none" strike="noStrike" baseline="0" dirty="0">
              <a:solidFill>
                <a:srgbClr val="000000"/>
              </a:solidFill>
              <a:latin typeface="Arial"/>
              <a:cs typeface="Arial"/>
            </a:rPr>
            <a:t>55.5</a:t>
          </a:r>
          <a:endParaRPr lang="en-US" sz="1200" dirty="0"/>
        </a:p>
      </cdr:txBody>
    </cdr:sp>
  </cdr:relSizeAnchor>
  <cdr:relSizeAnchor xmlns:cdr="http://schemas.openxmlformats.org/drawingml/2006/chartDrawing">
    <cdr:from>
      <cdr:x>0.40496</cdr:x>
      <cdr:y>0.64706</cdr:y>
    </cdr:from>
    <cdr:to>
      <cdr:x>0.44182</cdr:x>
      <cdr:y>0.71527</cdr:y>
    </cdr:to>
    <cdr:sp macro="" textlink="">
      <cdr:nvSpPr>
        <cdr:cNvPr id="1028" name="Text Box 4"/>
        <cdr:cNvSpPr txBox="1">
          <a:spLocks xmlns:a="http://schemas.openxmlformats.org/drawingml/2006/main" noChangeArrowheads="1"/>
        </cdr:cNvSpPr>
      </cdr:nvSpPr>
      <cdr:spPr bwMode="auto">
        <a:xfrm xmlns:a="http://schemas.openxmlformats.org/drawingml/2006/main">
          <a:off x="3528392" y="2376264"/>
          <a:ext cx="321160" cy="25049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none" lIns="18288" tIns="22860" rIns="18288" bIns="22860" anchor="ctr" upright="1">
          <a:spAutoFit/>
        </a:bodyPr>
        <a:lstStyle xmlns:a="http://schemas.openxmlformats.org/drawingml/2006/main"/>
        <a:p xmlns:a="http://schemas.openxmlformats.org/drawingml/2006/main">
          <a:pPr algn="ctr" rtl="0">
            <a:defRPr sz="1000"/>
          </a:pPr>
          <a:r>
            <a:rPr lang="en-US" sz="1200" b="1" i="0" u="none" strike="noStrike" baseline="0" dirty="0">
              <a:solidFill>
                <a:srgbClr val="000000"/>
              </a:solidFill>
              <a:latin typeface="Arial"/>
              <a:cs typeface="Arial"/>
            </a:rPr>
            <a:t>36.0</a:t>
          </a:r>
          <a:endParaRPr lang="en-US" sz="1200" dirty="0"/>
        </a:p>
      </cdr:txBody>
    </cdr:sp>
  </cdr:relSizeAnchor>
</c:userShapes>
</file>

<file path=ppt/drawings/drawing2.xml><?xml version="1.0" encoding="utf-8"?>
<c:userShapes xmlns:c="http://schemas.openxmlformats.org/drawingml/2006/chart">
  <cdr:relSizeAnchor xmlns:cdr="http://schemas.openxmlformats.org/drawingml/2006/chartDrawing">
    <cdr:from>
      <cdr:x>0.2745</cdr:x>
      <cdr:y>0.42675</cdr:y>
    </cdr:from>
    <cdr:to>
      <cdr:x>0.3715</cdr:x>
      <cdr:y>0.509</cdr:y>
    </cdr:to>
    <cdr:sp macro="" textlink="">
      <cdr:nvSpPr>
        <cdr:cNvPr id="1025" name="Text Box 1"/>
        <cdr:cNvSpPr txBox="1">
          <a:spLocks xmlns:a="http://schemas.openxmlformats.org/drawingml/2006/main" noChangeArrowheads="1"/>
        </cdr:cNvSpPr>
      </cdr:nvSpPr>
      <cdr:spPr bwMode="auto">
        <a:xfrm xmlns:a="http://schemas.openxmlformats.org/drawingml/2006/main">
          <a:off x="1165071" y="949536"/>
          <a:ext cx="411701" cy="183009"/>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36576" tIns="27432" rIns="36576" bIns="27432" anchor="ctr" upright="1"/>
        <a:lstStyle xmlns:a="http://schemas.openxmlformats.org/drawingml/2006/main"/>
        <a:p xmlns:a="http://schemas.openxmlformats.org/drawingml/2006/main">
          <a:pPr algn="ctr" rtl="0">
            <a:defRPr sz="1000"/>
          </a:pPr>
          <a:r>
            <a:rPr lang="en-US" sz="1200" b="1" i="0" u="none" strike="noStrike" baseline="0" dirty="0">
              <a:solidFill>
                <a:srgbClr val="000000"/>
              </a:solidFill>
              <a:latin typeface="Arial"/>
              <a:cs typeface="Arial"/>
            </a:rPr>
            <a:t>3.61</a:t>
          </a:r>
          <a:endParaRPr lang="en-US" sz="1200" dirty="0"/>
        </a:p>
      </cdr:txBody>
    </cdr:sp>
  </cdr:relSizeAnchor>
  <cdr:relSizeAnchor xmlns:cdr="http://schemas.openxmlformats.org/drawingml/2006/chartDrawing">
    <cdr:from>
      <cdr:x>0.2745</cdr:x>
      <cdr:y>0.55175</cdr:y>
    </cdr:from>
    <cdr:to>
      <cdr:x>0.3715</cdr:x>
      <cdr:y>0.634</cdr:y>
    </cdr:to>
    <cdr:sp macro="" textlink="">
      <cdr:nvSpPr>
        <cdr:cNvPr id="1026" name="Text Box 2"/>
        <cdr:cNvSpPr txBox="1">
          <a:spLocks xmlns:a="http://schemas.openxmlformats.org/drawingml/2006/main" noChangeArrowheads="1"/>
        </cdr:cNvSpPr>
      </cdr:nvSpPr>
      <cdr:spPr bwMode="auto">
        <a:xfrm xmlns:a="http://schemas.openxmlformats.org/drawingml/2006/main">
          <a:off x="1165071" y="1227666"/>
          <a:ext cx="411701" cy="183009"/>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36576" tIns="27432" rIns="36576" bIns="27432" anchor="ctr" upright="1"/>
        <a:lstStyle xmlns:a="http://schemas.openxmlformats.org/drawingml/2006/main"/>
        <a:p xmlns:a="http://schemas.openxmlformats.org/drawingml/2006/main">
          <a:pPr algn="ctr" rtl="0">
            <a:defRPr sz="1000"/>
          </a:pPr>
          <a:r>
            <a:rPr lang="en-US" sz="1000" b="1" i="0" u="none" strike="noStrike" baseline="0" dirty="0">
              <a:solidFill>
                <a:srgbClr val="000000"/>
              </a:solidFill>
              <a:latin typeface="Arial"/>
              <a:cs typeface="Arial"/>
            </a:rPr>
            <a:t>(</a:t>
          </a:r>
          <a:r>
            <a:rPr lang="en-US" sz="1200" b="1" i="0" u="none" strike="noStrike" baseline="0" dirty="0">
              <a:solidFill>
                <a:srgbClr val="000000"/>
              </a:solidFill>
              <a:latin typeface="Arial"/>
              <a:cs typeface="Arial"/>
            </a:rPr>
            <a:t>0.79</a:t>
          </a:r>
          <a:r>
            <a:rPr lang="en-US" sz="800" b="1" i="0" u="none" strike="noStrike" baseline="0" dirty="0">
              <a:solidFill>
                <a:srgbClr val="000000"/>
              </a:solidFill>
              <a:latin typeface="Arial"/>
              <a:cs typeface="Arial"/>
            </a:rPr>
            <a:t>)</a:t>
          </a:r>
          <a:endParaRPr lang="en-US" dirty="0"/>
        </a:p>
      </cdr:txBody>
    </cdr:sp>
  </cdr:relSizeAnchor>
  <cdr:relSizeAnchor xmlns:cdr="http://schemas.openxmlformats.org/drawingml/2006/chartDrawing">
    <cdr:from>
      <cdr:x>0.48669</cdr:x>
      <cdr:y>0.38326</cdr:y>
    </cdr:from>
    <cdr:to>
      <cdr:x>0.53831</cdr:x>
      <cdr:y>0.45574</cdr:y>
    </cdr:to>
    <cdr:sp macro="" textlink="">
      <cdr:nvSpPr>
        <cdr:cNvPr id="1027" name="Text Box 3"/>
        <cdr:cNvSpPr txBox="1">
          <a:spLocks xmlns:a="http://schemas.openxmlformats.org/drawingml/2006/main" noChangeArrowheads="1"/>
        </cdr:cNvSpPr>
      </cdr:nvSpPr>
      <cdr:spPr bwMode="auto">
        <a:xfrm xmlns:a="http://schemas.openxmlformats.org/drawingml/2006/main">
          <a:off x="3332815" y="1269505"/>
          <a:ext cx="353558" cy="240066"/>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none" lIns="27432" tIns="27432" rIns="27432" bIns="27432" anchor="ctr" upright="1">
          <a:spAutoFit/>
        </a:bodyPr>
        <a:lstStyle xmlns:a="http://schemas.openxmlformats.org/drawingml/2006/main"/>
        <a:p xmlns:a="http://schemas.openxmlformats.org/drawingml/2006/main">
          <a:pPr algn="ctr" rtl="0">
            <a:defRPr sz="1000"/>
          </a:pPr>
          <a:r>
            <a:rPr lang="en-US" sz="1200" b="1" i="0" u="none" strike="noStrike" baseline="0" dirty="0">
              <a:solidFill>
                <a:srgbClr val="000000"/>
              </a:solidFill>
              <a:latin typeface="Arial"/>
              <a:cs typeface="Arial"/>
            </a:rPr>
            <a:t>4.00</a:t>
          </a:r>
          <a:endParaRPr lang="en-US" sz="1200" dirty="0"/>
        </a:p>
      </cdr:txBody>
    </cdr:sp>
  </cdr:relSizeAnchor>
  <cdr:relSizeAnchor xmlns:cdr="http://schemas.openxmlformats.org/drawingml/2006/chartDrawing">
    <cdr:from>
      <cdr:x>0.48936</cdr:x>
      <cdr:y>0.55076</cdr:y>
    </cdr:from>
    <cdr:to>
      <cdr:x>0.55363</cdr:x>
      <cdr:y>0.62324</cdr:y>
    </cdr:to>
    <cdr:sp macro="" textlink="">
      <cdr:nvSpPr>
        <cdr:cNvPr id="1028" name="Text Box 4"/>
        <cdr:cNvSpPr txBox="1">
          <a:spLocks xmlns:a="http://schemas.openxmlformats.org/drawingml/2006/main" noChangeArrowheads="1"/>
        </cdr:cNvSpPr>
      </cdr:nvSpPr>
      <cdr:spPr bwMode="auto">
        <a:xfrm xmlns:a="http://schemas.openxmlformats.org/drawingml/2006/main">
          <a:off x="3351166" y="1824327"/>
          <a:ext cx="440120" cy="240066"/>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none" lIns="27432" tIns="27432" rIns="27432" bIns="27432" anchor="ctr" upright="1">
          <a:spAutoFit/>
        </a:bodyPr>
        <a:lstStyle xmlns:a="http://schemas.openxmlformats.org/drawingml/2006/main"/>
        <a:p xmlns:a="http://schemas.openxmlformats.org/drawingml/2006/main">
          <a:pPr algn="ctr" rtl="0">
            <a:defRPr sz="1000"/>
          </a:pPr>
          <a:r>
            <a:rPr lang="en-US" sz="1000" b="1" i="0" u="none" strike="noStrike" baseline="0" dirty="0">
              <a:solidFill>
                <a:srgbClr val="000000"/>
              </a:solidFill>
              <a:latin typeface="Arial"/>
              <a:cs typeface="Arial"/>
            </a:rPr>
            <a:t>(</a:t>
          </a:r>
          <a:r>
            <a:rPr lang="en-US" sz="1200" b="1" i="0" u="none" strike="noStrike" baseline="0" dirty="0" smtClean="0">
              <a:solidFill>
                <a:srgbClr val="000000"/>
              </a:solidFill>
              <a:latin typeface="Arial"/>
              <a:cs typeface="Arial"/>
            </a:rPr>
            <a:t>0.75</a:t>
          </a:r>
          <a:r>
            <a:rPr lang="en-US" sz="1000" b="1" i="0" u="none" strike="noStrike" baseline="0" dirty="0" smtClean="0">
              <a:solidFill>
                <a:srgbClr val="000000"/>
              </a:solidFill>
              <a:latin typeface="Arial"/>
              <a:cs typeface="Arial"/>
            </a:rPr>
            <a:t>)</a:t>
          </a:r>
          <a:endParaRPr lang="en-US"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F3B55AF-5F4F-43B7-B466-118CEE0B7DDC}" type="datetimeFigureOut">
              <a:rPr lang="he-IL" smtClean="0"/>
              <a:pPr/>
              <a:t>כ"ו/חשון/תשע"ה</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E71107C-4777-46BD-BFE7-E836449208FD}" type="slidenum">
              <a:rPr lang="he-IL" smtClean="0"/>
              <a:pPr/>
              <a:t>‹#›</a:t>
            </a:fld>
            <a:endParaRPr lang="he-IL"/>
          </a:p>
        </p:txBody>
      </p:sp>
    </p:spTree>
    <p:extLst>
      <p:ext uri="{BB962C8B-B14F-4D97-AF65-F5344CB8AC3E}">
        <p14:creationId xmlns:p14="http://schemas.microsoft.com/office/powerpoint/2010/main" val="221733139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CE71107C-4777-46BD-BFE7-E836449208FD}" type="slidenum">
              <a:rPr lang="he-IL" smtClean="0"/>
              <a:pPr/>
              <a:t>25</a:t>
            </a:fld>
            <a:endParaRPr lang="he-IL"/>
          </a:p>
        </p:txBody>
      </p:sp>
    </p:spTree>
    <p:extLst>
      <p:ext uri="{BB962C8B-B14F-4D97-AF65-F5344CB8AC3E}">
        <p14:creationId xmlns:p14="http://schemas.microsoft.com/office/powerpoint/2010/main" val="2846228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E2C84348-A07C-4A65-851F-80AE4D0C5AEA}" type="datetime8">
              <a:rPr lang="he-IL" smtClean="0"/>
              <a:t>19 נובמבר 14</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50A6103-F53A-4C9B-85D3-5E08D8109A41}" type="slidenum">
              <a:rPr lang="he-IL" smtClean="0"/>
              <a:pPr/>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E185309-8FC6-477D-B920-AD1A950796C1}" type="datetime8">
              <a:rPr lang="he-IL" smtClean="0"/>
              <a:t>19 נובמבר 14</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50A6103-F53A-4C9B-85D3-5E08D8109A41}"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1FFE061C-F857-4D58-A8D9-E9A1E397E190}" type="datetime8">
              <a:rPr lang="he-IL" smtClean="0"/>
              <a:t>19 נובמבר 14</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50A6103-F53A-4C9B-85D3-5E08D8109A41}"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3C702A6C-B889-44D6-948C-97549A751712}" type="datetime8">
              <a:rPr lang="he-IL" smtClean="0"/>
              <a:t>19 נובמבר 14</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50A6103-F53A-4C9B-85D3-5E08D8109A41}"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B93023BC-1256-434D-BE94-B6F766648243}" type="datetime8">
              <a:rPr lang="he-IL" smtClean="0"/>
              <a:t>19 נובמבר 14</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50A6103-F53A-4C9B-85D3-5E08D8109A41}" type="slidenum">
              <a:rPr lang="he-IL" smtClean="0"/>
              <a:pPr/>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09DB7634-CA3D-46F2-8F86-F947482DAD7E}" type="datetime8">
              <a:rPr lang="he-IL" smtClean="0"/>
              <a:t>19 נובמבר 14</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50A6103-F53A-4C9B-85D3-5E08D8109A41}"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EA6C587D-EFBB-44E2-9F88-BD85C4660573}" type="datetime8">
              <a:rPr lang="he-IL" smtClean="0"/>
              <a:t>19 נובמבר 14</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150A6103-F53A-4C9B-85D3-5E08D8109A41}"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1D25A57F-3897-4F40-BCEC-A5E2B4EF5E6E}" type="datetime8">
              <a:rPr lang="he-IL" smtClean="0"/>
              <a:t>19 נובמבר 14</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150A6103-F53A-4C9B-85D3-5E08D8109A41}"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095E38B7-2AC6-414E-BF36-6C9372362522}" type="datetime8">
              <a:rPr lang="he-IL" smtClean="0"/>
              <a:t>19 נובמבר 14</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0B8C4FA0-F73C-48BC-9E69-3E33DDD4F0C9}" type="datetime8">
              <a:rPr lang="he-IL" smtClean="0"/>
              <a:t>19 נובמבר 14</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50A6103-F53A-4C9B-85D3-5E08D8109A41}"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659723A9-248B-42AD-8331-6DADB889589A}" type="datetime8">
              <a:rPr lang="he-IL" smtClean="0"/>
              <a:t>19 נובמבר 14</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50A6103-F53A-4C9B-85D3-5E08D8109A41}" type="slidenum">
              <a:rPr lang="he-IL" smtClean="0"/>
              <a:pPr/>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1CFBBC6-D48E-4C06-AB58-89AF72190F53}" type="datetime8">
              <a:rPr lang="he-IL" smtClean="0"/>
              <a:t>19 נובמבר 14</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50A6103-F53A-4C9B-85D3-5E08D8109A41}"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692696"/>
            <a:ext cx="7772400" cy="3888432"/>
          </a:xfrm>
        </p:spPr>
        <p:txBody>
          <a:bodyPr/>
          <a:lstStyle/>
          <a:p>
            <a:r>
              <a:rPr lang="he-IL" b="1" dirty="0" smtClean="0">
                <a:solidFill>
                  <a:srgbClr val="C00000"/>
                </a:solidFill>
                <a:cs typeface="+mn-cs"/>
              </a:rPr>
              <a:t>תקשורת מחקרית והספרייה האקדמית</a:t>
            </a:r>
            <a:endParaRPr lang="he-IL" b="1" dirty="0">
              <a:solidFill>
                <a:srgbClr val="C00000"/>
              </a:solidFill>
              <a:cs typeface="+mn-cs"/>
            </a:endParaRPr>
          </a:p>
        </p:txBody>
      </p:sp>
      <p:sp>
        <p:nvSpPr>
          <p:cNvPr id="3" name="כותרת משנה 2"/>
          <p:cNvSpPr>
            <a:spLocks noGrp="1"/>
          </p:cNvSpPr>
          <p:nvPr>
            <p:ph type="subTitle" idx="1"/>
          </p:nvPr>
        </p:nvSpPr>
        <p:spPr>
          <a:xfrm>
            <a:off x="1371600" y="3356992"/>
            <a:ext cx="6400800" cy="2281808"/>
          </a:xfrm>
        </p:spPr>
        <p:txBody>
          <a:bodyPr>
            <a:normAutofit fontScale="55000" lnSpcReduction="20000"/>
          </a:bodyPr>
          <a:lstStyle/>
          <a:p>
            <a:endParaRPr lang="he-IL" sz="4000" dirty="0" smtClean="0">
              <a:solidFill>
                <a:schemeClr val="tx1"/>
              </a:solidFill>
            </a:endParaRPr>
          </a:p>
          <a:p>
            <a:r>
              <a:rPr lang="he-IL" sz="4000" dirty="0" smtClean="0">
                <a:solidFill>
                  <a:schemeClr val="tx1"/>
                </a:solidFill>
              </a:rPr>
              <a:t>ד"ר ליאת קליין-גבאי ופרופ' סנונית שהם</a:t>
            </a:r>
          </a:p>
          <a:p>
            <a:r>
              <a:rPr lang="he-IL" dirty="0" smtClean="0">
                <a:solidFill>
                  <a:schemeClr val="tx1"/>
                </a:solidFill>
              </a:rPr>
              <a:t>המחלקה ללימודי מידע, אוניברסיטת בר אילן</a:t>
            </a:r>
            <a:endParaRPr lang="he-IL" dirty="0">
              <a:solidFill>
                <a:schemeClr val="tx1"/>
              </a:solidFill>
            </a:endParaRPr>
          </a:p>
          <a:p>
            <a:endParaRPr lang="he-IL" dirty="0" smtClean="0">
              <a:solidFill>
                <a:schemeClr val="tx1"/>
              </a:solidFill>
            </a:endParaRPr>
          </a:p>
          <a:p>
            <a:endParaRPr lang="he-IL" sz="2600" dirty="0" smtClean="0">
              <a:solidFill>
                <a:schemeClr val="tx1"/>
              </a:solidFill>
            </a:endParaRPr>
          </a:p>
          <a:p>
            <a:endParaRPr lang="he-IL" sz="2600" dirty="0">
              <a:solidFill>
                <a:schemeClr val="tx1"/>
              </a:solidFill>
            </a:endParaRPr>
          </a:p>
          <a:p>
            <a:r>
              <a:rPr lang="he-IL" sz="2600" dirty="0" smtClean="0">
                <a:solidFill>
                  <a:schemeClr val="tx1"/>
                </a:solidFill>
              </a:rPr>
              <a:t>כנס מחלקות המחקר, אוניברסיטת בר אילן,</a:t>
            </a:r>
          </a:p>
          <a:p>
            <a:r>
              <a:rPr lang="he-IL" sz="2600" dirty="0" smtClean="0">
                <a:solidFill>
                  <a:schemeClr val="tx1"/>
                </a:solidFill>
              </a:rPr>
              <a:t> 17 נובמבר 2014</a:t>
            </a:r>
            <a:endParaRPr lang="he-IL" sz="2600" dirty="0">
              <a:solidFill>
                <a:schemeClr val="tx1"/>
              </a:solidFill>
            </a:endParaRPr>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1</a:t>
            </a:fld>
            <a:endParaRPr lang="he-IL"/>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b="1" dirty="0">
                <a:solidFill>
                  <a:srgbClr val="C00000"/>
                </a:solidFill>
                <a:cs typeface="+mn-cs"/>
              </a:rPr>
              <a:t>שאלות המחקר</a:t>
            </a:r>
          </a:p>
        </p:txBody>
      </p:sp>
      <p:sp>
        <p:nvSpPr>
          <p:cNvPr id="3" name="Content Placeholder 2"/>
          <p:cNvSpPr>
            <a:spLocks noGrp="1"/>
          </p:cNvSpPr>
          <p:nvPr>
            <p:ph idx="1"/>
          </p:nvPr>
        </p:nvSpPr>
        <p:spPr/>
        <p:txBody>
          <a:bodyPr/>
          <a:lstStyle/>
          <a:p>
            <a:pPr marL="0" indent="0">
              <a:lnSpc>
                <a:spcPct val="200000"/>
              </a:lnSpc>
              <a:buNone/>
            </a:pPr>
            <a:r>
              <a:rPr lang="he-IL" b="1" dirty="0" smtClean="0"/>
              <a:t>1</a:t>
            </a:r>
            <a:r>
              <a:rPr lang="he-IL" dirty="0"/>
              <a:t>. מהי תפיסתם של אנשי הסגל האקדמי לגבי שילוב של ספרנים בתקשורת המחקרית? </a:t>
            </a:r>
            <a:endParaRPr lang="en-US" dirty="0"/>
          </a:p>
          <a:p>
            <a:pPr marL="0" indent="0">
              <a:lnSpc>
                <a:spcPct val="200000"/>
              </a:lnSpc>
              <a:buNone/>
            </a:pPr>
            <a:r>
              <a:rPr lang="he-IL" b="1" dirty="0"/>
              <a:t>2</a:t>
            </a:r>
            <a:r>
              <a:rPr lang="he-IL" dirty="0"/>
              <a:t>. מהי תפיסתם של ספרנים בנוגע ליכולתם להשתלב בתקשורת המחקרית? </a:t>
            </a:r>
            <a:endParaRPr lang="en-US" dirty="0"/>
          </a:p>
          <a:p>
            <a:pPr marL="0" indent="0">
              <a:buNone/>
            </a:pPr>
            <a:endParaRPr lang="he-IL" dirty="0"/>
          </a:p>
        </p:txBody>
      </p:sp>
      <p:sp>
        <p:nvSpPr>
          <p:cNvPr id="4" name="Slide Number Placeholder 3"/>
          <p:cNvSpPr>
            <a:spLocks noGrp="1"/>
          </p:cNvSpPr>
          <p:nvPr>
            <p:ph type="sldNum" sz="quarter" idx="12"/>
          </p:nvPr>
        </p:nvSpPr>
        <p:spPr/>
        <p:txBody>
          <a:bodyPr/>
          <a:lstStyle/>
          <a:p>
            <a:fld id="{150A6103-F53A-4C9B-85D3-5E08D8109A41}" type="slidenum">
              <a:rPr lang="he-IL" smtClean="0"/>
              <a:pPr/>
              <a:t>10</a:t>
            </a:fld>
            <a:endParaRPr lang="he-IL"/>
          </a:p>
        </p:txBody>
      </p:sp>
    </p:spTree>
    <p:extLst>
      <p:ext uri="{BB962C8B-B14F-4D97-AF65-F5344CB8AC3E}">
        <p14:creationId xmlns:p14="http://schemas.microsoft.com/office/powerpoint/2010/main" val="1390694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95536" y="260648"/>
            <a:ext cx="8229600" cy="720080"/>
          </a:xfrm>
        </p:spPr>
        <p:txBody>
          <a:bodyPr>
            <a:normAutofit/>
          </a:bodyPr>
          <a:lstStyle/>
          <a:p>
            <a:r>
              <a:rPr lang="he-IL" sz="4000" b="1" dirty="0" smtClean="0">
                <a:solidFill>
                  <a:srgbClr val="C00000"/>
                </a:solidFill>
                <a:cs typeface="+mn-cs"/>
              </a:rPr>
              <a:t>שיטת המחקר</a:t>
            </a:r>
            <a:endParaRPr lang="he-IL" sz="4000" b="1" dirty="0">
              <a:solidFill>
                <a:srgbClr val="C00000"/>
              </a:solidFill>
              <a:cs typeface="+mn-cs"/>
            </a:endParaRPr>
          </a:p>
        </p:txBody>
      </p:sp>
      <p:sp>
        <p:nvSpPr>
          <p:cNvPr id="3" name="מציין מיקום תוכן 2"/>
          <p:cNvSpPr>
            <a:spLocks noGrp="1"/>
          </p:cNvSpPr>
          <p:nvPr>
            <p:ph idx="1"/>
          </p:nvPr>
        </p:nvSpPr>
        <p:spPr>
          <a:xfrm>
            <a:off x="457200" y="1268760"/>
            <a:ext cx="8229600" cy="4857403"/>
          </a:xfrm>
        </p:spPr>
        <p:txBody>
          <a:bodyPr>
            <a:normAutofit fontScale="85000" lnSpcReduction="20000"/>
          </a:bodyPr>
          <a:lstStyle/>
          <a:p>
            <a:pPr>
              <a:buNone/>
            </a:pPr>
            <a:r>
              <a:rPr lang="he-IL" b="1" dirty="0" smtClean="0"/>
              <a:t>  </a:t>
            </a:r>
            <a:endParaRPr lang="en-US" dirty="0"/>
          </a:p>
          <a:p>
            <a:pPr>
              <a:lnSpc>
                <a:spcPct val="120000"/>
              </a:lnSpc>
              <a:buFont typeface="Wingdings" pitchFamily="2" charset="2"/>
              <a:buChar char="v"/>
            </a:pPr>
            <a:r>
              <a:rPr lang="he-IL" sz="3100" dirty="0"/>
              <a:t>המחקר הוא </a:t>
            </a:r>
            <a:r>
              <a:rPr lang="he-IL" sz="3100" b="1" u="sng" dirty="0"/>
              <a:t>משולב</a:t>
            </a:r>
            <a:r>
              <a:rPr lang="he-IL" sz="3100" dirty="0"/>
              <a:t>, וכלל שיטות איכותניות וכמותיות. </a:t>
            </a:r>
            <a:endParaRPr lang="he-IL" sz="3100" dirty="0" smtClean="0"/>
          </a:p>
          <a:p>
            <a:pPr marL="0" indent="0">
              <a:lnSpc>
                <a:spcPct val="120000"/>
              </a:lnSpc>
              <a:buNone/>
            </a:pPr>
            <a:endParaRPr lang="he-IL" sz="3100" dirty="0" smtClean="0"/>
          </a:p>
          <a:p>
            <a:pPr>
              <a:lnSpc>
                <a:spcPct val="120000"/>
              </a:lnSpc>
              <a:buFont typeface="Wingdings" pitchFamily="2" charset="2"/>
              <a:buChar char="v"/>
            </a:pPr>
            <a:r>
              <a:rPr lang="he-IL" sz="3100" dirty="0" smtClean="0"/>
              <a:t>כלי </a:t>
            </a:r>
            <a:r>
              <a:rPr lang="he-IL" sz="3100" b="1" u="sng" dirty="0"/>
              <a:t>המחקר האיכותני </a:t>
            </a:r>
            <a:r>
              <a:rPr lang="he-IL" sz="3100" dirty="0"/>
              <a:t>היה ראיון עומק חצי מובנה -- רואיינו 20 חברי סגל אקדמי מהפקולטות למדעי החברה והרוח בשתי אוניברסיטאות ומכללה אקדמית בישראל ו-15 ספרנים העובדים בספריות באותם המוסדות. </a:t>
            </a:r>
            <a:endParaRPr lang="he-IL" sz="3100" dirty="0" smtClean="0"/>
          </a:p>
          <a:p>
            <a:pPr>
              <a:lnSpc>
                <a:spcPct val="120000"/>
              </a:lnSpc>
              <a:buNone/>
            </a:pPr>
            <a:endParaRPr lang="he-IL" sz="3100" dirty="0" smtClean="0"/>
          </a:p>
          <a:p>
            <a:pPr>
              <a:lnSpc>
                <a:spcPct val="120000"/>
              </a:lnSpc>
              <a:buFont typeface="Wingdings" pitchFamily="2" charset="2"/>
              <a:buChar char="v"/>
            </a:pPr>
            <a:r>
              <a:rPr lang="he-IL" sz="3100" dirty="0" smtClean="0"/>
              <a:t>החלק </a:t>
            </a:r>
            <a:r>
              <a:rPr lang="he-IL" sz="3100" b="1" u="sng" dirty="0"/>
              <a:t>הכמותי</a:t>
            </a:r>
            <a:r>
              <a:rPr lang="he-IL" sz="3100" dirty="0"/>
              <a:t> כלל שאלון עמדות ותפיסות שהועבר לשתי אוכלוסיות </a:t>
            </a:r>
            <a:r>
              <a:rPr lang="he-IL" sz="3100" dirty="0" smtClean="0"/>
              <a:t>אלו</a:t>
            </a:r>
            <a:r>
              <a:rPr lang="he-IL" sz="3100" dirty="0">
                <a:solidFill>
                  <a:prstClr val="black"/>
                </a:solidFill>
              </a:rPr>
              <a:t> באותם מוסדות </a:t>
            </a:r>
            <a:r>
              <a:rPr lang="he-IL" sz="3100" dirty="0" smtClean="0">
                <a:solidFill>
                  <a:prstClr val="black"/>
                </a:solidFill>
              </a:rPr>
              <a:t>אקדמיים</a:t>
            </a:r>
            <a:r>
              <a:rPr lang="he-IL" sz="3100" dirty="0" smtClean="0"/>
              <a:t>:191 </a:t>
            </a:r>
            <a:r>
              <a:rPr lang="he-IL" sz="3100" dirty="0"/>
              <a:t>אנשי </a:t>
            </a:r>
            <a:r>
              <a:rPr lang="he-IL" sz="3100" dirty="0" smtClean="0"/>
              <a:t>סגל (108 גברים ו- 83 נשים). </a:t>
            </a:r>
            <a:r>
              <a:rPr lang="he-IL" sz="3100" dirty="0"/>
              <a:t>50 </a:t>
            </a:r>
            <a:r>
              <a:rPr lang="he-IL" sz="3100" dirty="0" smtClean="0"/>
              <a:t>ספרנים</a:t>
            </a:r>
            <a:r>
              <a:rPr lang="he-IL" sz="3100" dirty="0"/>
              <a:t> </a:t>
            </a:r>
            <a:r>
              <a:rPr lang="he-IL" sz="3100" dirty="0" smtClean="0"/>
              <a:t>(47 נשים ו- 3 גברים).  </a:t>
            </a:r>
            <a:endParaRPr lang="en-US" sz="3100" dirty="0"/>
          </a:p>
          <a:p>
            <a:endParaRPr lang="he-IL" dirty="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11</a:t>
            </a:fld>
            <a:endParaRPr lang="he-IL"/>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706090"/>
          </a:xfrm>
        </p:spPr>
        <p:txBody>
          <a:bodyPr>
            <a:normAutofit/>
          </a:bodyPr>
          <a:lstStyle/>
          <a:p>
            <a:r>
              <a:rPr lang="he-IL" sz="4000" b="1" dirty="0" smtClean="0">
                <a:solidFill>
                  <a:srgbClr val="C00000"/>
                </a:solidFill>
                <a:cs typeface="+mn-cs"/>
              </a:rPr>
              <a:t>שאלון תפיסות ועמדות</a:t>
            </a:r>
            <a:endParaRPr lang="he-IL" sz="4000" b="1" dirty="0">
              <a:solidFill>
                <a:srgbClr val="C00000"/>
              </a:solidFill>
              <a:cs typeface="+mn-cs"/>
            </a:endParaRPr>
          </a:p>
        </p:txBody>
      </p:sp>
      <p:sp>
        <p:nvSpPr>
          <p:cNvPr id="3" name="מציין מיקום תוכן 2"/>
          <p:cNvSpPr>
            <a:spLocks noGrp="1"/>
          </p:cNvSpPr>
          <p:nvPr>
            <p:ph idx="1"/>
          </p:nvPr>
        </p:nvSpPr>
        <p:spPr>
          <a:xfrm>
            <a:off x="457200" y="1052736"/>
            <a:ext cx="8229600" cy="5328592"/>
          </a:xfrm>
        </p:spPr>
        <p:txBody>
          <a:bodyPr>
            <a:normAutofit lnSpcReduction="10000"/>
          </a:bodyPr>
          <a:lstStyle/>
          <a:p>
            <a:pPr>
              <a:lnSpc>
                <a:spcPct val="200000"/>
              </a:lnSpc>
              <a:buNone/>
            </a:pPr>
            <a:r>
              <a:rPr lang="he-IL" sz="2400" dirty="0" smtClean="0"/>
              <a:t>שתי אוכלוסיות המחקר, סגל אקדמי וספרנים נשאלו באשר ל:</a:t>
            </a:r>
            <a:endParaRPr lang="he-IL" sz="2400" b="1" dirty="0" smtClean="0"/>
          </a:p>
          <a:p>
            <a:pPr>
              <a:lnSpc>
                <a:spcPct val="200000"/>
              </a:lnSpc>
              <a:buNone/>
            </a:pPr>
            <a:r>
              <a:rPr lang="he-IL" sz="2400" b="1" dirty="0" smtClean="0"/>
              <a:t>א.</a:t>
            </a:r>
            <a:r>
              <a:rPr lang="he-IL" sz="2400" dirty="0" smtClean="0"/>
              <a:t> </a:t>
            </a:r>
            <a:r>
              <a:rPr lang="he-IL" sz="2400" b="1" u="sng" dirty="0" smtClean="0"/>
              <a:t>תפיסת הספרנים </a:t>
            </a:r>
            <a:r>
              <a:rPr lang="he-IL" sz="2400" dirty="0" smtClean="0"/>
              <a:t>לגבי שימוש הסגל האקדמי במשאבי הספרייה לצרכי הוראה ומחקר ובמקביל נשאלו חברי </a:t>
            </a:r>
            <a:r>
              <a:rPr lang="he-IL" sz="2400" b="1" u="sng" dirty="0" smtClean="0"/>
              <a:t>הסגל האקדמי </a:t>
            </a:r>
            <a:r>
              <a:rPr lang="he-IL" sz="2400" dirty="0" smtClean="0"/>
              <a:t>באשר לשימוש שהם עושים במשאבי הספריה. </a:t>
            </a:r>
          </a:p>
          <a:p>
            <a:pPr>
              <a:lnSpc>
                <a:spcPct val="200000"/>
              </a:lnSpc>
              <a:buNone/>
            </a:pPr>
            <a:r>
              <a:rPr lang="he-IL" sz="2400" b="1" dirty="0" smtClean="0"/>
              <a:t>ב.</a:t>
            </a:r>
            <a:r>
              <a:rPr lang="he-IL" sz="2400" dirty="0" smtClean="0"/>
              <a:t> </a:t>
            </a:r>
            <a:r>
              <a:rPr lang="he-IL" sz="2400" b="1" u="sng" dirty="0" smtClean="0"/>
              <a:t>מודעותם</a:t>
            </a:r>
            <a:r>
              <a:rPr lang="he-IL" sz="2400" dirty="0" smtClean="0"/>
              <a:t> </a:t>
            </a:r>
            <a:r>
              <a:rPr lang="he-IL" sz="2400" dirty="0"/>
              <a:t>לתקשורת המחקרית ועמדתם לגבי שילוב הספרייה בתהליך זה ובגישה הפתוחה לחומרים מחקריים. </a:t>
            </a:r>
            <a:endParaRPr lang="he-IL" sz="2400" dirty="0" smtClean="0"/>
          </a:p>
          <a:p>
            <a:pPr>
              <a:lnSpc>
                <a:spcPct val="200000"/>
              </a:lnSpc>
              <a:buNone/>
            </a:pPr>
            <a:r>
              <a:rPr lang="he-IL" sz="2400" b="1" dirty="0" smtClean="0"/>
              <a:t>ג. </a:t>
            </a:r>
            <a:r>
              <a:rPr lang="he-IL" sz="2400" dirty="0" smtClean="0"/>
              <a:t>שאלות </a:t>
            </a:r>
            <a:r>
              <a:rPr lang="he-IL" sz="2400" b="1" u="sng" dirty="0"/>
              <a:t>דמוגרפיות</a:t>
            </a:r>
            <a:r>
              <a:rPr lang="he-IL" sz="2400" dirty="0"/>
              <a:t>. </a:t>
            </a:r>
            <a:endParaRPr lang="en-US" sz="2400" dirty="0"/>
          </a:p>
          <a:p>
            <a:endParaRPr lang="he-IL" dirty="0"/>
          </a:p>
        </p:txBody>
      </p:sp>
      <p:sp>
        <p:nvSpPr>
          <p:cNvPr id="5" name="מציין מיקום של מספר שקופית 4"/>
          <p:cNvSpPr>
            <a:spLocks noGrp="1"/>
          </p:cNvSpPr>
          <p:nvPr>
            <p:ph type="sldNum" sz="quarter" idx="12"/>
          </p:nvPr>
        </p:nvSpPr>
        <p:spPr/>
        <p:txBody>
          <a:bodyPr/>
          <a:lstStyle/>
          <a:p>
            <a:fld id="{150A6103-F53A-4C9B-85D3-5E08D8109A41}" type="slidenum">
              <a:rPr lang="he-IL" smtClean="0"/>
              <a:pPr/>
              <a:t>12</a:t>
            </a:fld>
            <a:endParaRPr lang="he-IL"/>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634082"/>
          </a:xfrm>
        </p:spPr>
        <p:txBody>
          <a:bodyPr>
            <a:normAutofit fontScale="90000"/>
          </a:bodyPr>
          <a:lstStyle/>
          <a:p>
            <a:r>
              <a:rPr lang="he-IL" b="1" dirty="0" smtClean="0">
                <a:solidFill>
                  <a:srgbClr val="C00000"/>
                </a:solidFill>
                <a:cs typeface="+mn-cs"/>
              </a:rPr>
              <a:t>ממצאים מהראיונות- סגל אקדמי</a:t>
            </a:r>
            <a:endParaRPr lang="he-IL" b="1" dirty="0">
              <a:solidFill>
                <a:srgbClr val="C00000"/>
              </a:solidFill>
              <a:cs typeface="+mn-cs"/>
            </a:endParaRPr>
          </a:p>
        </p:txBody>
      </p:sp>
      <p:sp>
        <p:nvSpPr>
          <p:cNvPr id="3" name="מציין מיקום תוכן 2"/>
          <p:cNvSpPr>
            <a:spLocks noGrp="1"/>
          </p:cNvSpPr>
          <p:nvPr>
            <p:ph idx="1"/>
          </p:nvPr>
        </p:nvSpPr>
        <p:spPr>
          <a:xfrm>
            <a:off x="457200" y="1124744"/>
            <a:ext cx="8363272" cy="5256584"/>
          </a:xfrm>
        </p:spPr>
        <p:txBody>
          <a:bodyPr>
            <a:normAutofit fontScale="85000" lnSpcReduction="10000"/>
          </a:bodyPr>
          <a:lstStyle/>
          <a:p>
            <a:pPr>
              <a:lnSpc>
                <a:spcPct val="220000"/>
              </a:lnSpc>
            </a:pPr>
            <a:r>
              <a:rPr lang="he-IL" dirty="0" smtClean="0"/>
              <a:t>"...</a:t>
            </a:r>
            <a:r>
              <a:rPr lang="he-IL" dirty="0"/>
              <a:t>ספרנים שאני מכיר </a:t>
            </a:r>
            <a:r>
              <a:rPr lang="he-IL" b="1" u="sng" dirty="0"/>
              <a:t>מודעים במידה </a:t>
            </a:r>
            <a:r>
              <a:rPr lang="he-IL" b="1" u="sng" dirty="0" smtClean="0"/>
              <a:t>מסוימת</a:t>
            </a:r>
            <a:r>
              <a:rPr lang="he-IL" dirty="0" smtClean="0"/>
              <a:t>, הם </a:t>
            </a:r>
            <a:r>
              <a:rPr lang="he-IL" dirty="0"/>
              <a:t>יכולים להיות הרבה יותר וצריך להכשיר אותם הרבה </a:t>
            </a:r>
            <a:r>
              <a:rPr lang="he-IL" dirty="0" smtClean="0"/>
              <a:t>יותר. יש </a:t>
            </a:r>
            <a:r>
              <a:rPr lang="he-IL" dirty="0"/>
              <a:t>גם </a:t>
            </a:r>
            <a:r>
              <a:rPr lang="he-IL" b="1" u="sng" dirty="0"/>
              <a:t>פונקציה של גיל </a:t>
            </a:r>
            <a:r>
              <a:rPr lang="he-IL" dirty="0"/>
              <a:t>ולכן </a:t>
            </a:r>
            <a:r>
              <a:rPr lang="he-IL" dirty="0" smtClean="0"/>
              <a:t>חשוב </a:t>
            </a:r>
            <a:r>
              <a:rPr lang="he-IL" dirty="0"/>
              <a:t>מאוד </a:t>
            </a:r>
            <a:r>
              <a:rPr lang="he-IL" dirty="0" smtClean="0"/>
              <a:t>לאזן </a:t>
            </a:r>
            <a:r>
              <a:rPr lang="he-IL" dirty="0"/>
              <a:t>בין הגילאים בספרייה שיהיו גם צעירים </a:t>
            </a:r>
            <a:r>
              <a:rPr lang="he-IL" dirty="0" smtClean="0"/>
              <a:t>עם מוטיבציה</a:t>
            </a:r>
            <a:r>
              <a:rPr lang="he-IL" dirty="0"/>
              <a:t>, רצון, פתיחות להשתלב בעולם החדש </a:t>
            </a:r>
            <a:r>
              <a:rPr lang="he-IL" dirty="0" smtClean="0"/>
              <a:t>הזה</a:t>
            </a:r>
            <a:r>
              <a:rPr lang="he-IL" dirty="0"/>
              <a:t>.</a:t>
            </a:r>
            <a:r>
              <a:rPr lang="he-IL" dirty="0" smtClean="0"/>
              <a:t> </a:t>
            </a:r>
            <a:r>
              <a:rPr lang="he-IL" dirty="0"/>
              <a:t>למבוגרים יש לפעמים קיבעון בתפיסה".</a:t>
            </a:r>
          </a:p>
          <a:p>
            <a:pPr>
              <a:lnSpc>
                <a:spcPct val="170000"/>
              </a:lnSpc>
            </a:pPr>
            <a:endParaRPr lang="he-IL" dirty="0" smtClean="0"/>
          </a:p>
          <a:p>
            <a:endParaRPr lang="he-IL" dirty="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13</a:t>
            </a:fld>
            <a:endParaRPr lang="he-IL"/>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778098"/>
          </a:xfrm>
        </p:spPr>
        <p:txBody>
          <a:bodyPr/>
          <a:lstStyle/>
          <a:p>
            <a:r>
              <a:rPr lang="he-IL" sz="4000" b="1" dirty="0">
                <a:solidFill>
                  <a:srgbClr val="C00000"/>
                </a:solidFill>
                <a:cs typeface="Arial"/>
              </a:rPr>
              <a:t>ממצאים מהראיונות- </a:t>
            </a:r>
            <a:r>
              <a:rPr lang="he-IL" sz="4000" b="1" dirty="0" smtClean="0">
                <a:solidFill>
                  <a:srgbClr val="C00000"/>
                </a:solidFill>
                <a:cs typeface="Arial"/>
              </a:rPr>
              <a:t>סגל אקדמי</a:t>
            </a:r>
            <a:endParaRPr lang="he-IL" dirty="0"/>
          </a:p>
        </p:txBody>
      </p:sp>
      <p:sp>
        <p:nvSpPr>
          <p:cNvPr id="3" name="מציין מיקום תוכן 2"/>
          <p:cNvSpPr>
            <a:spLocks noGrp="1"/>
          </p:cNvSpPr>
          <p:nvPr>
            <p:ph idx="1"/>
          </p:nvPr>
        </p:nvSpPr>
        <p:spPr>
          <a:xfrm>
            <a:off x="457200" y="1268760"/>
            <a:ext cx="8229600" cy="4857403"/>
          </a:xfrm>
        </p:spPr>
        <p:txBody>
          <a:bodyPr>
            <a:normAutofit/>
          </a:bodyPr>
          <a:lstStyle/>
          <a:p>
            <a:pPr marL="0" lvl="0" indent="0">
              <a:lnSpc>
                <a:spcPct val="200000"/>
              </a:lnSpc>
              <a:spcBef>
                <a:spcPts val="0"/>
              </a:spcBef>
              <a:buNone/>
            </a:pPr>
            <a:r>
              <a:rPr lang="he-IL" sz="2600" dirty="0">
                <a:solidFill>
                  <a:prstClr val="black"/>
                </a:solidFill>
              </a:rPr>
              <a:t>"...</a:t>
            </a:r>
            <a:r>
              <a:rPr lang="he-IL" sz="2600" b="1" u="sng" dirty="0">
                <a:solidFill>
                  <a:prstClr val="black"/>
                </a:solidFill>
              </a:rPr>
              <a:t>ספרנים יכולים להשתלב</a:t>
            </a:r>
            <a:r>
              <a:rPr lang="he-IL" sz="2600" dirty="0">
                <a:solidFill>
                  <a:prstClr val="black"/>
                </a:solidFill>
              </a:rPr>
              <a:t>... חשוב שיהיו </a:t>
            </a:r>
            <a:r>
              <a:rPr lang="he-IL" sz="2600" b="1" u="sng" dirty="0">
                <a:solidFill>
                  <a:prstClr val="black"/>
                </a:solidFill>
              </a:rPr>
              <a:t>מעודכנים</a:t>
            </a:r>
            <a:r>
              <a:rPr lang="he-IL" sz="2600" dirty="0">
                <a:solidFill>
                  <a:prstClr val="black"/>
                </a:solidFill>
              </a:rPr>
              <a:t> כל הזמן... </a:t>
            </a:r>
            <a:r>
              <a:rPr lang="he-IL" sz="2600" dirty="0" smtClean="0">
                <a:solidFill>
                  <a:prstClr val="black"/>
                </a:solidFill>
              </a:rPr>
              <a:t>הכשרה אקדמית</a:t>
            </a:r>
            <a:r>
              <a:rPr lang="he-IL" sz="2600" dirty="0">
                <a:solidFill>
                  <a:prstClr val="black"/>
                </a:solidFill>
              </a:rPr>
              <a:t>, הכשרה מקצועית בשטח ... אחד מתפקידי הספרן זה להתאים את עצמו למהירות השינויים. </a:t>
            </a:r>
            <a:r>
              <a:rPr lang="he-IL" sz="2600" b="1" u="sng" dirty="0">
                <a:solidFill>
                  <a:prstClr val="black"/>
                </a:solidFill>
              </a:rPr>
              <a:t>לספרנים יש יכולת למפות ידע, לנווט ולעשות ארכיב של הידע</a:t>
            </a:r>
            <a:r>
              <a:rPr lang="he-IL" sz="2600" dirty="0">
                <a:solidFill>
                  <a:prstClr val="black"/>
                </a:solidFill>
              </a:rPr>
              <a:t>... </a:t>
            </a:r>
            <a:r>
              <a:rPr lang="he-IL" sz="2600" dirty="0" smtClean="0">
                <a:solidFill>
                  <a:prstClr val="black"/>
                </a:solidFill>
              </a:rPr>
              <a:t>הספרן צריך </a:t>
            </a:r>
            <a:r>
              <a:rPr lang="he-IL" sz="2600" dirty="0">
                <a:solidFill>
                  <a:prstClr val="black"/>
                </a:solidFill>
              </a:rPr>
              <a:t>"לתפור" מחדש את חליפת ההיצע והידע ללקוח ". </a:t>
            </a:r>
          </a:p>
          <a:p>
            <a:pPr marL="0" lvl="0" indent="0">
              <a:spcBef>
                <a:spcPts val="0"/>
              </a:spcBef>
              <a:buNone/>
            </a:pPr>
            <a:endParaRPr lang="he-IL" sz="2600" dirty="0">
              <a:solidFill>
                <a:prstClr val="black"/>
              </a:solidFill>
            </a:endParaRPr>
          </a:p>
          <a:p>
            <a:pPr marL="0" lvl="0" indent="0">
              <a:spcBef>
                <a:spcPts val="0"/>
              </a:spcBef>
              <a:buNone/>
            </a:pPr>
            <a:endParaRPr lang="he-IL" sz="1800" dirty="0">
              <a:solidFill>
                <a:prstClr val="black"/>
              </a:solidFill>
            </a:endParaRPr>
          </a:p>
          <a:p>
            <a:pPr marL="0" lvl="0" indent="0">
              <a:spcBef>
                <a:spcPts val="0"/>
              </a:spcBef>
              <a:buNone/>
            </a:pPr>
            <a:endParaRPr lang="he-IL" sz="1800" dirty="0">
              <a:solidFill>
                <a:prstClr val="black"/>
              </a:solidFill>
            </a:endParaRPr>
          </a:p>
          <a:p>
            <a:pPr marL="0" lvl="0" indent="0">
              <a:spcBef>
                <a:spcPts val="0"/>
              </a:spcBef>
              <a:buNone/>
            </a:pPr>
            <a:endParaRPr lang="he-IL" sz="1800" dirty="0">
              <a:solidFill>
                <a:prstClr val="black"/>
              </a:solidFill>
            </a:endParaRPr>
          </a:p>
          <a:p>
            <a:pPr marL="0" lvl="0" indent="0">
              <a:spcBef>
                <a:spcPts val="0"/>
              </a:spcBef>
              <a:buNone/>
            </a:pPr>
            <a:endParaRPr lang="he-IL" sz="1800" dirty="0">
              <a:solidFill>
                <a:prstClr val="black"/>
              </a:solidFill>
            </a:endParaRPr>
          </a:p>
          <a:p>
            <a:endParaRPr lang="he-IL" dirty="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14</a:t>
            </a:fld>
            <a:endParaRPr lang="he-IL"/>
          </a:p>
        </p:txBody>
      </p:sp>
    </p:spTree>
    <p:extLst>
      <p:ext uri="{BB962C8B-B14F-4D97-AF65-F5344CB8AC3E}">
        <p14:creationId xmlns:p14="http://schemas.microsoft.com/office/powerpoint/2010/main" val="10893056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706090"/>
          </a:xfrm>
        </p:spPr>
        <p:txBody>
          <a:bodyPr/>
          <a:lstStyle/>
          <a:p>
            <a:r>
              <a:rPr lang="he-IL" sz="4000" b="1" dirty="0">
                <a:solidFill>
                  <a:srgbClr val="C00000"/>
                </a:solidFill>
                <a:cs typeface="Arial"/>
              </a:rPr>
              <a:t>ממצאים מהראיונות- </a:t>
            </a:r>
            <a:r>
              <a:rPr lang="he-IL" sz="4000" b="1" dirty="0" smtClean="0">
                <a:solidFill>
                  <a:srgbClr val="C00000"/>
                </a:solidFill>
                <a:cs typeface="Arial"/>
              </a:rPr>
              <a:t>סגל אקדמי</a:t>
            </a:r>
            <a:endParaRPr lang="he-IL" dirty="0"/>
          </a:p>
        </p:txBody>
      </p:sp>
      <p:sp>
        <p:nvSpPr>
          <p:cNvPr id="3" name="מציין מיקום תוכן 2"/>
          <p:cNvSpPr>
            <a:spLocks noGrp="1"/>
          </p:cNvSpPr>
          <p:nvPr>
            <p:ph idx="1"/>
          </p:nvPr>
        </p:nvSpPr>
        <p:spPr>
          <a:xfrm>
            <a:off x="457200" y="1052736"/>
            <a:ext cx="8229600" cy="5400600"/>
          </a:xfrm>
        </p:spPr>
        <p:txBody>
          <a:bodyPr>
            <a:normAutofit fontScale="92500" lnSpcReduction="20000"/>
          </a:bodyPr>
          <a:lstStyle/>
          <a:p>
            <a:pPr marL="0" lvl="0" indent="0">
              <a:lnSpc>
                <a:spcPct val="200000"/>
              </a:lnSpc>
              <a:spcBef>
                <a:spcPts val="0"/>
              </a:spcBef>
              <a:buNone/>
            </a:pPr>
            <a:r>
              <a:rPr lang="he-IL" sz="2600" dirty="0">
                <a:solidFill>
                  <a:prstClr val="black"/>
                </a:solidFill>
              </a:rPr>
              <a:t>"...אני לא חושבת שתפקיד הספרייה להשתלב בתקשורת המחקרית. אנחנו מקבלים פרסומים מקבוצות מקצועיות, </a:t>
            </a:r>
            <a:r>
              <a:rPr lang="he-IL" sz="2600" b="1" u="sng" dirty="0">
                <a:solidFill>
                  <a:prstClr val="black"/>
                </a:solidFill>
              </a:rPr>
              <a:t>אני לא רואה את הספרייה ככלי להעברת מידע </a:t>
            </a:r>
            <a:r>
              <a:rPr lang="he-IL" sz="2600" dirty="0">
                <a:solidFill>
                  <a:prstClr val="black"/>
                </a:solidFill>
              </a:rPr>
              <a:t>על דברים כאלו". </a:t>
            </a:r>
            <a:endParaRPr lang="he-IL" sz="2600" dirty="0" smtClean="0">
              <a:solidFill>
                <a:prstClr val="black"/>
              </a:solidFill>
            </a:endParaRPr>
          </a:p>
          <a:p>
            <a:pPr marL="0" lvl="0" indent="0">
              <a:lnSpc>
                <a:spcPct val="200000"/>
              </a:lnSpc>
              <a:spcBef>
                <a:spcPts val="0"/>
              </a:spcBef>
              <a:buNone/>
            </a:pPr>
            <a:endParaRPr lang="he-IL" sz="2600" dirty="0" smtClean="0">
              <a:solidFill>
                <a:prstClr val="black"/>
              </a:solidFill>
            </a:endParaRPr>
          </a:p>
          <a:p>
            <a:pPr marL="0" lvl="0" indent="0">
              <a:lnSpc>
                <a:spcPct val="200000"/>
              </a:lnSpc>
              <a:spcBef>
                <a:spcPts val="0"/>
              </a:spcBef>
              <a:buNone/>
            </a:pPr>
            <a:r>
              <a:rPr lang="he-IL" sz="2600" dirty="0" smtClean="0">
                <a:solidFill>
                  <a:prstClr val="black"/>
                </a:solidFill>
              </a:rPr>
              <a:t>"...</a:t>
            </a:r>
            <a:r>
              <a:rPr lang="he-IL" sz="2600" dirty="0">
                <a:solidFill>
                  <a:prstClr val="black"/>
                </a:solidFill>
              </a:rPr>
              <a:t>בתחום </a:t>
            </a:r>
            <a:r>
              <a:rPr lang="he-IL" sz="2600" dirty="0" smtClean="0">
                <a:solidFill>
                  <a:prstClr val="black"/>
                </a:solidFill>
              </a:rPr>
              <a:t>שלי יש </a:t>
            </a:r>
            <a:r>
              <a:rPr lang="he-IL" sz="2600" dirty="0">
                <a:solidFill>
                  <a:prstClr val="black"/>
                </a:solidFill>
              </a:rPr>
              <a:t>קהילה בינלאומית...לקהילה יש מערכות </a:t>
            </a:r>
            <a:r>
              <a:rPr lang="he-IL" sz="2600" dirty="0" smtClean="0">
                <a:solidFill>
                  <a:prstClr val="black"/>
                </a:solidFill>
              </a:rPr>
              <a:t>להפצת </a:t>
            </a:r>
            <a:r>
              <a:rPr lang="he-IL" sz="2600" dirty="0">
                <a:solidFill>
                  <a:prstClr val="black"/>
                </a:solidFill>
              </a:rPr>
              <a:t>מידע. </a:t>
            </a:r>
            <a:r>
              <a:rPr lang="he-IL" sz="2600" dirty="0" smtClean="0">
                <a:solidFill>
                  <a:prstClr val="black"/>
                </a:solidFill>
              </a:rPr>
              <a:t>אני </a:t>
            </a:r>
            <a:r>
              <a:rPr lang="he-IL" sz="2600" dirty="0">
                <a:solidFill>
                  <a:prstClr val="black"/>
                </a:solidFill>
              </a:rPr>
              <a:t>מקבל מידע מהם, לא מהספרייה. הספריות כבר משולבות ברכש כתבי עת וחומרים נוספים</a:t>
            </a:r>
            <a:r>
              <a:rPr lang="he-IL" sz="2600" dirty="0" smtClean="0">
                <a:solidFill>
                  <a:prstClr val="black"/>
                </a:solidFill>
              </a:rPr>
              <a:t>... </a:t>
            </a:r>
            <a:r>
              <a:rPr lang="he-IL" sz="2600" b="1" u="sng" dirty="0" smtClean="0">
                <a:solidFill>
                  <a:prstClr val="black"/>
                </a:solidFill>
              </a:rPr>
              <a:t>העולם </a:t>
            </a:r>
            <a:r>
              <a:rPr lang="he-IL" sz="2600" b="1" u="sng" dirty="0">
                <a:solidFill>
                  <a:prstClr val="black"/>
                </a:solidFill>
              </a:rPr>
              <a:t>המדעי מלא בתחומי מחקר ותתי תחומים שאי אפשר לצפות מספרנים להתמחות בהם</a:t>
            </a:r>
            <a:r>
              <a:rPr lang="he-IL" sz="2600" dirty="0">
                <a:solidFill>
                  <a:prstClr val="black"/>
                </a:solidFill>
              </a:rPr>
              <a:t>".</a:t>
            </a:r>
            <a:endParaRPr lang="en-US" sz="2600" dirty="0">
              <a:solidFill>
                <a:prstClr val="black"/>
              </a:solidFill>
            </a:endParaRPr>
          </a:p>
          <a:p>
            <a:endParaRPr lang="he-IL" dirty="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15</a:t>
            </a:fld>
            <a:endParaRPr lang="he-IL"/>
          </a:p>
        </p:txBody>
      </p:sp>
    </p:spTree>
    <p:extLst>
      <p:ext uri="{BB962C8B-B14F-4D97-AF65-F5344CB8AC3E}">
        <p14:creationId xmlns:p14="http://schemas.microsoft.com/office/powerpoint/2010/main" val="23006896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67544" y="116632"/>
            <a:ext cx="8229600" cy="778098"/>
          </a:xfrm>
        </p:spPr>
        <p:txBody>
          <a:bodyPr/>
          <a:lstStyle/>
          <a:p>
            <a:r>
              <a:rPr lang="he-IL" sz="4000" b="1" dirty="0">
                <a:solidFill>
                  <a:srgbClr val="C00000"/>
                </a:solidFill>
                <a:cs typeface="Arial"/>
              </a:rPr>
              <a:t>ממצאים מהראיונות- </a:t>
            </a:r>
            <a:r>
              <a:rPr lang="he-IL" sz="4000" b="1" dirty="0" smtClean="0">
                <a:solidFill>
                  <a:srgbClr val="C00000"/>
                </a:solidFill>
                <a:cs typeface="Arial"/>
              </a:rPr>
              <a:t>סגל אקדמי</a:t>
            </a:r>
            <a:endParaRPr lang="he-IL" dirty="0"/>
          </a:p>
        </p:txBody>
      </p:sp>
      <p:sp>
        <p:nvSpPr>
          <p:cNvPr id="3" name="מציין מיקום תוכן 2"/>
          <p:cNvSpPr>
            <a:spLocks noGrp="1"/>
          </p:cNvSpPr>
          <p:nvPr>
            <p:ph idx="1"/>
          </p:nvPr>
        </p:nvSpPr>
        <p:spPr>
          <a:xfrm>
            <a:off x="467544" y="980728"/>
            <a:ext cx="8229600" cy="5877272"/>
          </a:xfrm>
        </p:spPr>
        <p:txBody>
          <a:bodyPr>
            <a:noAutofit/>
          </a:bodyPr>
          <a:lstStyle/>
          <a:p>
            <a:pPr marL="0" lvl="0" indent="0">
              <a:lnSpc>
                <a:spcPct val="200000"/>
              </a:lnSpc>
              <a:spcBef>
                <a:spcPts val="0"/>
              </a:spcBef>
              <a:buNone/>
            </a:pPr>
            <a:r>
              <a:rPr lang="he-IL" sz="2400" dirty="0">
                <a:solidFill>
                  <a:prstClr val="black"/>
                </a:solidFill>
              </a:rPr>
              <a:t>"...</a:t>
            </a:r>
            <a:r>
              <a:rPr lang="he-IL" sz="2400" b="1" u="sng" dirty="0">
                <a:solidFill>
                  <a:prstClr val="black"/>
                </a:solidFill>
              </a:rPr>
              <a:t>מה הקשר של הספרייה לזה? </a:t>
            </a:r>
            <a:r>
              <a:rPr lang="he-IL" sz="2400" dirty="0" smtClean="0">
                <a:solidFill>
                  <a:prstClr val="black"/>
                </a:solidFill>
              </a:rPr>
              <a:t>זה </a:t>
            </a:r>
            <a:r>
              <a:rPr lang="he-IL" sz="2400" dirty="0">
                <a:solidFill>
                  <a:prstClr val="black"/>
                </a:solidFill>
              </a:rPr>
              <a:t>לא מידענות או </a:t>
            </a:r>
            <a:r>
              <a:rPr lang="he-IL" sz="2400" dirty="0" smtClean="0">
                <a:solidFill>
                  <a:prstClr val="black"/>
                </a:solidFill>
              </a:rPr>
              <a:t>ספרנות. אם </a:t>
            </a:r>
            <a:r>
              <a:rPr lang="he-IL" sz="2400" dirty="0">
                <a:solidFill>
                  <a:prstClr val="black"/>
                </a:solidFill>
              </a:rPr>
              <a:t>אני מחליף דעות מקצועיות עם </a:t>
            </a:r>
            <a:r>
              <a:rPr lang="he-IL" sz="2400" dirty="0" smtClean="0">
                <a:solidFill>
                  <a:prstClr val="black"/>
                </a:solidFill>
              </a:rPr>
              <a:t>חוקרים, </a:t>
            </a:r>
            <a:r>
              <a:rPr lang="he-IL" sz="2400" dirty="0">
                <a:solidFill>
                  <a:prstClr val="black"/>
                </a:solidFill>
              </a:rPr>
              <a:t>זה לא קשור ולא רלוונטי לספרן".</a:t>
            </a:r>
          </a:p>
          <a:p>
            <a:pPr marL="0" lvl="0" indent="0">
              <a:lnSpc>
                <a:spcPct val="200000"/>
              </a:lnSpc>
              <a:spcBef>
                <a:spcPts val="0"/>
              </a:spcBef>
              <a:buNone/>
            </a:pPr>
            <a:endParaRPr lang="he-IL" sz="2400" dirty="0" smtClean="0">
              <a:solidFill>
                <a:prstClr val="black"/>
              </a:solidFill>
            </a:endParaRPr>
          </a:p>
          <a:p>
            <a:pPr marL="0" lvl="0" indent="0">
              <a:lnSpc>
                <a:spcPct val="200000"/>
              </a:lnSpc>
              <a:spcBef>
                <a:spcPts val="0"/>
              </a:spcBef>
              <a:buNone/>
            </a:pPr>
            <a:r>
              <a:rPr lang="he-IL" sz="2400" dirty="0" smtClean="0">
                <a:solidFill>
                  <a:prstClr val="black"/>
                </a:solidFill>
              </a:rPr>
              <a:t>"...</a:t>
            </a:r>
            <a:r>
              <a:rPr lang="he-IL" sz="2400" dirty="0">
                <a:solidFill>
                  <a:prstClr val="black"/>
                </a:solidFill>
              </a:rPr>
              <a:t>תמיד פגשתי ספרנים בעלי רמה גבוהה </a:t>
            </a:r>
            <a:r>
              <a:rPr lang="he-IL" sz="2400" dirty="0" smtClean="0">
                <a:solidFill>
                  <a:prstClr val="black"/>
                </a:solidFill>
              </a:rPr>
              <a:t>ומרשימה, </a:t>
            </a:r>
            <a:r>
              <a:rPr lang="he-IL" sz="2400" dirty="0">
                <a:solidFill>
                  <a:prstClr val="black"/>
                </a:solidFill>
              </a:rPr>
              <a:t>זו פרופסיה בפני עצמה, אבל </a:t>
            </a:r>
            <a:r>
              <a:rPr lang="he-IL" sz="2400" b="1" u="sng" dirty="0">
                <a:solidFill>
                  <a:prstClr val="black"/>
                </a:solidFill>
              </a:rPr>
              <a:t>לא ברור לי איך הספרייה יכולה להשתלב</a:t>
            </a:r>
            <a:r>
              <a:rPr lang="he-IL" sz="2400" dirty="0">
                <a:solidFill>
                  <a:prstClr val="black"/>
                </a:solidFill>
              </a:rPr>
              <a:t>. </a:t>
            </a:r>
            <a:r>
              <a:rPr lang="he-IL" sz="2400" dirty="0" smtClean="0">
                <a:solidFill>
                  <a:prstClr val="black"/>
                </a:solidFill>
              </a:rPr>
              <a:t>שיתוף פעולה </a:t>
            </a:r>
            <a:r>
              <a:rPr lang="he-IL" sz="2400" dirty="0">
                <a:solidFill>
                  <a:prstClr val="black"/>
                </a:solidFill>
              </a:rPr>
              <a:t>היה יכול להיות מצוין אבל נכון לעכשיו לא נראה לי שאנשי סגל חושבים לערב ספרנים במחקרים שלהם". </a:t>
            </a:r>
          </a:p>
          <a:p>
            <a:endParaRPr lang="he-IL" sz="2400" dirty="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16</a:t>
            </a:fld>
            <a:endParaRPr lang="he-IL"/>
          </a:p>
        </p:txBody>
      </p:sp>
    </p:spTree>
    <p:extLst>
      <p:ext uri="{BB962C8B-B14F-4D97-AF65-F5344CB8AC3E}">
        <p14:creationId xmlns:p14="http://schemas.microsoft.com/office/powerpoint/2010/main" val="40443916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706090"/>
          </a:xfrm>
        </p:spPr>
        <p:txBody>
          <a:bodyPr>
            <a:normAutofit fontScale="90000"/>
          </a:bodyPr>
          <a:lstStyle/>
          <a:p>
            <a:r>
              <a:rPr lang="he-IL" b="1" dirty="0" smtClean="0">
                <a:solidFill>
                  <a:srgbClr val="C00000"/>
                </a:solidFill>
                <a:cs typeface="+mn-cs"/>
              </a:rPr>
              <a:t>ממצאים מהראיונות- ספרנים</a:t>
            </a:r>
            <a:endParaRPr lang="he-IL" b="1" dirty="0">
              <a:solidFill>
                <a:srgbClr val="C00000"/>
              </a:solidFill>
              <a:cs typeface="+mn-cs"/>
            </a:endParaRPr>
          </a:p>
        </p:txBody>
      </p:sp>
      <p:sp>
        <p:nvSpPr>
          <p:cNvPr id="3" name="מציין מיקום תוכן 2"/>
          <p:cNvSpPr>
            <a:spLocks noGrp="1"/>
          </p:cNvSpPr>
          <p:nvPr>
            <p:ph idx="1"/>
          </p:nvPr>
        </p:nvSpPr>
        <p:spPr>
          <a:xfrm>
            <a:off x="467544" y="1052736"/>
            <a:ext cx="8363272" cy="5361459"/>
          </a:xfrm>
        </p:spPr>
        <p:txBody>
          <a:bodyPr>
            <a:normAutofit/>
          </a:bodyPr>
          <a:lstStyle/>
          <a:p>
            <a:pPr marL="0" indent="0">
              <a:lnSpc>
                <a:spcPct val="200000"/>
              </a:lnSpc>
              <a:buNone/>
            </a:pPr>
            <a:r>
              <a:rPr lang="he-IL" sz="2800" dirty="0" smtClean="0"/>
              <a:t>"...לא</a:t>
            </a:r>
            <a:r>
              <a:rPr lang="he-IL" sz="2800" dirty="0"/>
              <a:t>, </a:t>
            </a:r>
            <a:r>
              <a:rPr lang="he-IL" sz="2800" b="1" u="sng" dirty="0"/>
              <a:t>אני לא מודעת </a:t>
            </a:r>
            <a:r>
              <a:rPr lang="he-IL" sz="2800" dirty="0" smtClean="0"/>
              <a:t>למונח. </a:t>
            </a:r>
            <a:r>
              <a:rPr lang="he-IL" sz="2800" dirty="0"/>
              <a:t>נראה לי שגם ספרנים אחרים לא. אני לא מודעת לפעילות </a:t>
            </a:r>
            <a:r>
              <a:rPr lang="he-IL" sz="2800" dirty="0" smtClean="0"/>
              <a:t>שמתרחשת. </a:t>
            </a:r>
            <a:r>
              <a:rPr lang="he-IL" sz="2800" dirty="0"/>
              <a:t>לגבי השתלבות של ספרנים, </a:t>
            </a:r>
            <a:r>
              <a:rPr lang="he-IL" sz="2800" b="1" u="sng" dirty="0"/>
              <a:t>אם הפנייה תבוא מהסגל האקדמי, אנחנו נעזור </a:t>
            </a:r>
            <a:r>
              <a:rPr lang="he-IL" sz="2800" dirty="0"/>
              <a:t>אבל אנחנו </a:t>
            </a:r>
            <a:r>
              <a:rPr lang="he-IL" sz="2800" dirty="0" smtClean="0"/>
              <a:t>לא נפנה </a:t>
            </a:r>
            <a:r>
              <a:rPr lang="he-IL" sz="2800" dirty="0"/>
              <a:t>אליהם ונציע איזושהי השתלבות </a:t>
            </a:r>
            <a:r>
              <a:rPr lang="he-IL" sz="2800" dirty="0" smtClean="0"/>
              <a:t>נוספת".</a:t>
            </a:r>
            <a:r>
              <a:rPr lang="en-US" sz="2800" dirty="0" smtClean="0"/>
              <a:t/>
            </a:r>
            <a:br>
              <a:rPr lang="en-US" sz="2800" dirty="0" smtClean="0"/>
            </a:br>
            <a:endParaRPr lang="he-IL" sz="2800" dirty="0" smtClean="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17</a:t>
            </a:fld>
            <a:endParaRPr lang="he-IL"/>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850106"/>
          </a:xfrm>
        </p:spPr>
        <p:txBody>
          <a:bodyPr/>
          <a:lstStyle/>
          <a:p>
            <a:r>
              <a:rPr lang="he-IL" sz="4000" b="1" dirty="0">
                <a:solidFill>
                  <a:srgbClr val="C00000"/>
                </a:solidFill>
                <a:cs typeface="Arial"/>
              </a:rPr>
              <a:t>ממצאים מהראיונות- ספרנים</a:t>
            </a:r>
            <a:endParaRPr lang="he-IL" dirty="0"/>
          </a:p>
        </p:txBody>
      </p:sp>
      <p:sp>
        <p:nvSpPr>
          <p:cNvPr id="3" name="מציין מיקום תוכן 2"/>
          <p:cNvSpPr>
            <a:spLocks noGrp="1"/>
          </p:cNvSpPr>
          <p:nvPr>
            <p:ph idx="1"/>
          </p:nvPr>
        </p:nvSpPr>
        <p:spPr>
          <a:xfrm>
            <a:off x="457200" y="1268760"/>
            <a:ext cx="8229600" cy="5112568"/>
          </a:xfrm>
        </p:spPr>
        <p:txBody>
          <a:bodyPr>
            <a:normAutofit/>
          </a:bodyPr>
          <a:lstStyle/>
          <a:p>
            <a:pPr marL="0" lvl="0" indent="0">
              <a:lnSpc>
                <a:spcPct val="150000"/>
              </a:lnSpc>
              <a:spcBef>
                <a:spcPts val="0"/>
              </a:spcBef>
              <a:buNone/>
            </a:pPr>
            <a:r>
              <a:rPr lang="he-IL" sz="2400" dirty="0">
                <a:solidFill>
                  <a:prstClr val="black"/>
                </a:solidFill>
              </a:rPr>
              <a:t>"...אצלנו </a:t>
            </a:r>
            <a:r>
              <a:rPr lang="he-IL" sz="2400" b="1" u="sng" dirty="0">
                <a:solidFill>
                  <a:prstClr val="black"/>
                </a:solidFill>
              </a:rPr>
              <a:t>הפעילות הזו לא קיימת</a:t>
            </a:r>
            <a:r>
              <a:rPr lang="he-IL" sz="2400" dirty="0">
                <a:solidFill>
                  <a:prstClr val="black"/>
                </a:solidFill>
              </a:rPr>
              <a:t>. </a:t>
            </a:r>
            <a:r>
              <a:rPr lang="he-IL" sz="2400" dirty="0" smtClean="0">
                <a:solidFill>
                  <a:prstClr val="black"/>
                </a:solidFill>
              </a:rPr>
              <a:t>לגבי </a:t>
            </a:r>
            <a:r>
              <a:rPr lang="he-IL" sz="2400" dirty="0">
                <a:solidFill>
                  <a:prstClr val="black"/>
                </a:solidFill>
              </a:rPr>
              <a:t>העתיד- האם צריך לפתח צוותים לעבודה עם סגל אקדמי? </a:t>
            </a:r>
            <a:r>
              <a:rPr lang="he-IL" sz="2400" b="1" u="sng" dirty="0">
                <a:solidFill>
                  <a:prstClr val="black"/>
                </a:solidFill>
              </a:rPr>
              <a:t>אף פעם לא חשבתי על זה..." </a:t>
            </a:r>
          </a:p>
          <a:p>
            <a:pPr marL="0" lvl="0" indent="0">
              <a:lnSpc>
                <a:spcPct val="150000"/>
              </a:lnSpc>
              <a:spcBef>
                <a:spcPts val="0"/>
              </a:spcBef>
              <a:buNone/>
            </a:pPr>
            <a:endParaRPr lang="he-IL" sz="2400" b="1" dirty="0" smtClean="0">
              <a:solidFill>
                <a:srgbClr val="0070C0"/>
              </a:solidFill>
            </a:endParaRPr>
          </a:p>
          <a:p>
            <a:pPr marL="0" lvl="0" indent="0">
              <a:lnSpc>
                <a:spcPct val="150000"/>
              </a:lnSpc>
              <a:spcBef>
                <a:spcPts val="0"/>
              </a:spcBef>
              <a:buNone/>
            </a:pPr>
            <a:r>
              <a:rPr lang="he-IL" sz="2400" b="1" dirty="0" smtClean="0">
                <a:solidFill>
                  <a:srgbClr val="0070C0"/>
                </a:solidFill>
              </a:rPr>
              <a:t>לעומת</a:t>
            </a:r>
            <a:r>
              <a:rPr lang="he-IL" sz="2400" b="1" dirty="0">
                <a:solidFill>
                  <a:srgbClr val="0070C0"/>
                </a:solidFill>
              </a:rPr>
              <a:t>...</a:t>
            </a:r>
          </a:p>
          <a:p>
            <a:pPr marL="0" lvl="0" indent="0">
              <a:lnSpc>
                <a:spcPct val="150000"/>
              </a:lnSpc>
              <a:spcBef>
                <a:spcPts val="0"/>
              </a:spcBef>
              <a:buNone/>
            </a:pPr>
            <a:r>
              <a:rPr lang="he-IL" sz="2400" dirty="0">
                <a:solidFill>
                  <a:prstClr val="black"/>
                </a:solidFill>
              </a:rPr>
              <a:t>"...</a:t>
            </a:r>
            <a:r>
              <a:rPr lang="he-IL" sz="2400" b="1" u="sng" dirty="0">
                <a:solidFill>
                  <a:prstClr val="black"/>
                </a:solidFill>
              </a:rPr>
              <a:t>זה נושא שהוא כל הזמן בהתפתחות</a:t>
            </a:r>
            <a:r>
              <a:rPr lang="he-IL" sz="2400" dirty="0">
                <a:solidFill>
                  <a:prstClr val="black"/>
                </a:solidFill>
              </a:rPr>
              <a:t>...אנחנו מנהלות ישיבות סיעור מוחות עם ספרניות ממחלקות שונות כדי שיביעו רעיונות</a:t>
            </a:r>
            <a:r>
              <a:rPr lang="he-IL" sz="2400" dirty="0" smtClean="0">
                <a:solidFill>
                  <a:prstClr val="black"/>
                </a:solidFill>
              </a:rPr>
              <a:t>....</a:t>
            </a:r>
            <a:r>
              <a:rPr lang="he-IL" sz="2400" b="1" u="sng" dirty="0">
                <a:solidFill>
                  <a:prstClr val="black"/>
                </a:solidFill>
              </a:rPr>
              <a:t>חשוב לסייע </a:t>
            </a:r>
            <a:r>
              <a:rPr lang="he-IL" sz="2400" b="1" u="sng" dirty="0" smtClean="0">
                <a:solidFill>
                  <a:prstClr val="black"/>
                </a:solidFill>
              </a:rPr>
              <a:t>לחוקרים </a:t>
            </a:r>
            <a:r>
              <a:rPr lang="he-IL" sz="2400" b="1" u="sng" dirty="0">
                <a:solidFill>
                  <a:prstClr val="black"/>
                </a:solidFill>
              </a:rPr>
              <a:t>בטכנולוגיות </a:t>
            </a:r>
            <a:r>
              <a:rPr lang="he-IL" sz="2400" dirty="0">
                <a:solidFill>
                  <a:prstClr val="black"/>
                </a:solidFill>
              </a:rPr>
              <a:t>שיעזרו להם לנווט טוב יותר בחומר שהם מקבלים".</a:t>
            </a:r>
          </a:p>
          <a:p>
            <a:endParaRPr lang="he-IL" dirty="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18</a:t>
            </a:fld>
            <a:endParaRPr lang="he-IL"/>
          </a:p>
        </p:txBody>
      </p:sp>
    </p:spTree>
    <p:extLst>
      <p:ext uri="{BB962C8B-B14F-4D97-AF65-F5344CB8AC3E}">
        <p14:creationId xmlns:p14="http://schemas.microsoft.com/office/powerpoint/2010/main" val="32573627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562074"/>
          </a:xfrm>
        </p:spPr>
        <p:txBody>
          <a:bodyPr>
            <a:normAutofit fontScale="90000"/>
          </a:bodyPr>
          <a:lstStyle/>
          <a:p>
            <a:r>
              <a:rPr lang="he-IL" b="1" dirty="0">
                <a:solidFill>
                  <a:srgbClr val="C00000"/>
                </a:solidFill>
                <a:cs typeface="Arial"/>
              </a:rPr>
              <a:t>ממצאים מהראיונות- ספרנים</a:t>
            </a:r>
            <a:endParaRPr lang="he-IL" dirty="0"/>
          </a:p>
        </p:txBody>
      </p:sp>
      <p:sp>
        <p:nvSpPr>
          <p:cNvPr id="3" name="מציין מיקום תוכן 2"/>
          <p:cNvSpPr>
            <a:spLocks noGrp="1"/>
          </p:cNvSpPr>
          <p:nvPr>
            <p:ph idx="1"/>
          </p:nvPr>
        </p:nvSpPr>
        <p:spPr>
          <a:xfrm>
            <a:off x="457200" y="980728"/>
            <a:ext cx="8229600" cy="5472608"/>
          </a:xfrm>
        </p:spPr>
        <p:txBody>
          <a:bodyPr>
            <a:normAutofit fontScale="70000" lnSpcReduction="20000"/>
          </a:bodyPr>
          <a:lstStyle/>
          <a:p>
            <a:pPr marL="0" lvl="0" indent="0">
              <a:lnSpc>
                <a:spcPct val="200000"/>
              </a:lnSpc>
              <a:spcBef>
                <a:spcPts val="0"/>
              </a:spcBef>
              <a:buNone/>
            </a:pPr>
            <a:r>
              <a:rPr lang="he-IL" sz="3400" dirty="0">
                <a:solidFill>
                  <a:prstClr val="black"/>
                </a:solidFill>
              </a:rPr>
              <a:t>"...הספרניות עושות עבודה ברמה גבוהה ומודעות לצרכים אבל זה באמת נוגע בעיקר לצרכי הוראה ולא מחקר...</a:t>
            </a:r>
            <a:r>
              <a:rPr lang="he-IL" sz="3400" b="1" u="sng" dirty="0">
                <a:solidFill>
                  <a:prstClr val="black"/>
                </a:solidFill>
              </a:rPr>
              <a:t>לגבי מחקר, היינו יכולים להשתלב יותר בעולם המחקר</a:t>
            </a:r>
            <a:r>
              <a:rPr lang="he-IL" sz="3400" dirty="0" smtClean="0">
                <a:solidFill>
                  <a:prstClr val="black"/>
                </a:solidFill>
              </a:rPr>
              <a:t>".</a:t>
            </a:r>
          </a:p>
          <a:p>
            <a:pPr marL="0" lvl="0" indent="0">
              <a:lnSpc>
                <a:spcPct val="200000"/>
              </a:lnSpc>
              <a:spcBef>
                <a:spcPts val="0"/>
              </a:spcBef>
              <a:buNone/>
            </a:pPr>
            <a:r>
              <a:rPr lang="en-US" sz="3400" dirty="0" smtClean="0">
                <a:solidFill>
                  <a:prstClr val="black"/>
                </a:solidFill>
              </a:rPr>
              <a:t/>
            </a:r>
            <a:br>
              <a:rPr lang="en-US" sz="3400" dirty="0" smtClean="0">
                <a:solidFill>
                  <a:prstClr val="black"/>
                </a:solidFill>
              </a:rPr>
            </a:br>
            <a:r>
              <a:rPr lang="he-IL" sz="3400" dirty="0" smtClean="0">
                <a:solidFill>
                  <a:prstClr val="black"/>
                </a:solidFill>
              </a:rPr>
              <a:t>"... </a:t>
            </a:r>
            <a:r>
              <a:rPr lang="he-IL" sz="3400" b="1" u="sng" dirty="0" smtClean="0">
                <a:solidFill>
                  <a:prstClr val="black"/>
                </a:solidFill>
              </a:rPr>
              <a:t>מעט </a:t>
            </a:r>
            <a:r>
              <a:rPr lang="he-IL" sz="3400" b="1" u="sng" dirty="0">
                <a:solidFill>
                  <a:prstClr val="black"/>
                </a:solidFill>
              </a:rPr>
              <a:t>ספרנים באמת שותפים למחקרים</a:t>
            </a:r>
            <a:r>
              <a:rPr lang="he-IL" sz="3400" dirty="0">
                <a:solidFill>
                  <a:prstClr val="black"/>
                </a:solidFill>
              </a:rPr>
              <a:t>. מי שיותר נחשף אלו אנשים </a:t>
            </a:r>
            <a:r>
              <a:rPr lang="he-IL" sz="3400" dirty="0" err="1" smtClean="0">
                <a:solidFill>
                  <a:prstClr val="black"/>
                </a:solidFill>
              </a:rPr>
              <a:t>מהיעץ</a:t>
            </a:r>
            <a:r>
              <a:rPr lang="he-IL" sz="3400" dirty="0" smtClean="0">
                <a:solidFill>
                  <a:prstClr val="black"/>
                </a:solidFill>
              </a:rPr>
              <a:t>, </a:t>
            </a:r>
            <a:r>
              <a:rPr lang="he-IL" sz="3400" dirty="0">
                <a:solidFill>
                  <a:prstClr val="black"/>
                </a:solidFill>
              </a:rPr>
              <a:t>אלו שהם בעצמם תלמידי </a:t>
            </a:r>
            <a:r>
              <a:rPr lang="he-IL" sz="3400" dirty="0" smtClean="0">
                <a:solidFill>
                  <a:prstClr val="black"/>
                </a:solidFill>
              </a:rPr>
              <a:t>מחקר. אנחנו </a:t>
            </a:r>
            <a:r>
              <a:rPr lang="he-IL" sz="3400" dirty="0">
                <a:solidFill>
                  <a:prstClr val="black"/>
                </a:solidFill>
              </a:rPr>
              <a:t>מציעים ימי עיון, קורסים אחרי שעות העבודה, רבים לא נשארים ואני יכולה להבין אותם".</a:t>
            </a:r>
          </a:p>
          <a:p>
            <a:pPr marL="0" lvl="0" indent="0">
              <a:spcBef>
                <a:spcPts val="0"/>
              </a:spcBef>
              <a:buNone/>
            </a:pPr>
            <a:endParaRPr lang="he-IL" sz="2000" dirty="0">
              <a:solidFill>
                <a:prstClr val="black"/>
              </a:solidFill>
            </a:endParaRPr>
          </a:p>
          <a:p>
            <a:endParaRPr lang="he-IL" dirty="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19</a:t>
            </a:fld>
            <a:endParaRPr lang="he-IL"/>
          </a:p>
        </p:txBody>
      </p:sp>
    </p:spTree>
    <p:extLst>
      <p:ext uri="{BB962C8B-B14F-4D97-AF65-F5344CB8AC3E}">
        <p14:creationId xmlns:p14="http://schemas.microsoft.com/office/powerpoint/2010/main" val="15787240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490066"/>
          </a:xfrm>
        </p:spPr>
        <p:txBody>
          <a:bodyPr>
            <a:normAutofit fontScale="90000"/>
          </a:bodyPr>
          <a:lstStyle/>
          <a:p>
            <a:r>
              <a:rPr lang="he-IL" b="1" dirty="0" smtClean="0">
                <a:solidFill>
                  <a:srgbClr val="C00000"/>
                </a:solidFill>
                <a:cs typeface="+mn-cs"/>
              </a:rPr>
              <a:t>רקע: </a:t>
            </a:r>
            <a:r>
              <a:rPr lang="he-IL" sz="4000" b="1" dirty="0" smtClean="0">
                <a:solidFill>
                  <a:srgbClr val="C00000"/>
                </a:solidFill>
                <a:cs typeface="+mn-cs"/>
              </a:rPr>
              <a:t>תעשיית ההוצאה לאור</a:t>
            </a:r>
            <a:endParaRPr lang="he-IL" sz="4000" b="1" dirty="0">
              <a:solidFill>
                <a:srgbClr val="C00000"/>
              </a:solidFill>
              <a:cs typeface="+mn-cs"/>
            </a:endParaRPr>
          </a:p>
        </p:txBody>
      </p:sp>
      <p:sp>
        <p:nvSpPr>
          <p:cNvPr id="3" name="מציין מיקום תוכן 2"/>
          <p:cNvSpPr>
            <a:spLocks noGrp="1"/>
          </p:cNvSpPr>
          <p:nvPr>
            <p:ph idx="1"/>
          </p:nvPr>
        </p:nvSpPr>
        <p:spPr>
          <a:xfrm>
            <a:off x="395536" y="1268760"/>
            <a:ext cx="8136904" cy="4958011"/>
          </a:xfrm>
        </p:spPr>
        <p:txBody>
          <a:bodyPr>
            <a:normAutofit/>
          </a:bodyPr>
          <a:lstStyle/>
          <a:p>
            <a:pPr>
              <a:lnSpc>
                <a:spcPct val="160000"/>
              </a:lnSpc>
              <a:buFont typeface="Wingdings" pitchFamily="2" charset="2"/>
              <a:buChar char="v"/>
            </a:pPr>
            <a:r>
              <a:rPr lang="he-IL" sz="2400" dirty="0"/>
              <a:t>בתעשיית ההוצאה לאור מתקיימים מיזוגים וכיום שולטים בתעשייה </a:t>
            </a:r>
            <a:r>
              <a:rPr lang="he-IL" sz="2400" b="1" u="sng" dirty="0"/>
              <a:t>מספר תאגידים </a:t>
            </a:r>
            <a:r>
              <a:rPr lang="he-IL" sz="2400" b="1" u="sng" dirty="0" smtClean="0"/>
              <a:t>בינלאומיים</a:t>
            </a:r>
            <a:r>
              <a:rPr lang="he-IL" sz="2400" b="1" dirty="0" smtClean="0"/>
              <a:t> </a:t>
            </a:r>
            <a:r>
              <a:rPr lang="he-IL" sz="2400" dirty="0" smtClean="0"/>
              <a:t>גדולים </a:t>
            </a:r>
            <a:r>
              <a:rPr lang="he-IL" sz="2400" dirty="0"/>
              <a:t>השולטים על פלחים גדולים בשוק כתבי העת </a:t>
            </a:r>
            <a:r>
              <a:rPr lang="he-IL" sz="2400" dirty="0" smtClean="0"/>
              <a:t>המחקריים.</a:t>
            </a:r>
          </a:p>
          <a:p>
            <a:pPr>
              <a:lnSpc>
                <a:spcPct val="160000"/>
              </a:lnSpc>
              <a:buFont typeface="Wingdings" pitchFamily="2" charset="2"/>
              <a:buChar char="v"/>
            </a:pPr>
            <a:r>
              <a:rPr lang="he-IL" sz="2400" dirty="0"/>
              <a:t>המיזוגים בין המו"לים של כתבי העת והעלייה החדה במחירי כתבי העת, </a:t>
            </a:r>
            <a:r>
              <a:rPr lang="he-IL" sz="2400" dirty="0" smtClean="0"/>
              <a:t>יצרו </a:t>
            </a:r>
            <a:r>
              <a:rPr lang="he-IL" sz="2400" b="1" u="sng" dirty="0"/>
              <a:t>שיטת </a:t>
            </a:r>
            <a:r>
              <a:rPr lang="he-IL" sz="2400" b="1" u="sng" dirty="0" err="1"/>
              <a:t>תימחור</a:t>
            </a:r>
            <a:r>
              <a:rPr lang="he-IL" sz="2400" b="1" u="sng" dirty="0"/>
              <a:t> </a:t>
            </a:r>
            <a:r>
              <a:rPr lang="he-IL" sz="2400" b="1" u="sng" dirty="0" smtClean="0"/>
              <a:t>חדשה</a:t>
            </a:r>
            <a:r>
              <a:rPr lang="he-IL" sz="2400" dirty="0" smtClean="0"/>
              <a:t>. </a:t>
            </a:r>
            <a:r>
              <a:rPr lang="he-IL" sz="2400" dirty="0"/>
              <a:t>שינויים אלו השפיעו לרעה על כוח הקנייה של הספריות, פגעו במה שהיה נראה כהבטחה של המהפכה הדיגיטלית להפצה נרחבת של מידע וכך פגעו ביכולותיהן של הספריות האקדמיות למלא את ייעודן כמספקות נגישות </a:t>
            </a:r>
            <a:r>
              <a:rPr lang="he-IL" sz="2400" dirty="0" smtClean="0"/>
              <a:t>למידע. </a:t>
            </a:r>
            <a:endParaRPr lang="he-IL" sz="2400" dirty="0">
              <a:solidFill>
                <a:srgbClr val="FF0000"/>
              </a:solidFill>
            </a:endParaRPr>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2</a:t>
            </a:fld>
            <a:endParaRPr lang="he-IL"/>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634082"/>
          </a:xfrm>
        </p:spPr>
        <p:txBody>
          <a:bodyPr>
            <a:normAutofit fontScale="90000"/>
          </a:bodyPr>
          <a:lstStyle/>
          <a:p>
            <a:r>
              <a:rPr lang="he-IL" b="1" dirty="0">
                <a:solidFill>
                  <a:srgbClr val="C00000"/>
                </a:solidFill>
                <a:cs typeface="Arial"/>
              </a:rPr>
              <a:t>ממצאים מהראיונות- ספרנים</a:t>
            </a:r>
            <a:endParaRPr lang="he-IL" dirty="0"/>
          </a:p>
        </p:txBody>
      </p:sp>
      <p:sp>
        <p:nvSpPr>
          <p:cNvPr id="3" name="מציין מיקום תוכן 2"/>
          <p:cNvSpPr>
            <a:spLocks noGrp="1"/>
          </p:cNvSpPr>
          <p:nvPr>
            <p:ph idx="1"/>
          </p:nvPr>
        </p:nvSpPr>
        <p:spPr>
          <a:xfrm>
            <a:off x="457200" y="1124744"/>
            <a:ext cx="8363272" cy="5328592"/>
          </a:xfrm>
        </p:spPr>
        <p:txBody>
          <a:bodyPr>
            <a:normAutofit/>
          </a:bodyPr>
          <a:lstStyle/>
          <a:p>
            <a:pPr marL="0" lvl="0" indent="0">
              <a:lnSpc>
                <a:spcPct val="150000"/>
              </a:lnSpc>
              <a:spcBef>
                <a:spcPts val="0"/>
              </a:spcBef>
              <a:buNone/>
            </a:pPr>
            <a:r>
              <a:rPr lang="he-IL" sz="1800" dirty="0" smtClean="0">
                <a:solidFill>
                  <a:prstClr val="black"/>
                </a:solidFill>
              </a:rPr>
              <a:t>"</a:t>
            </a:r>
            <a:r>
              <a:rPr lang="he-IL" sz="2600" b="1" u="sng" dirty="0" smtClean="0">
                <a:solidFill>
                  <a:prstClr val="black"/>
                </a:solidFill>
              </a:rPr>
              <a:t>זה </a:t>
            </a:r>
            <a:r>
              <a:rPr lang="he-IL" sz="2600" b="1" u="sng" dirty="0">
                <a:solidFill>
                  <a:prstClr val="black"/>
                </a:solidFill>
              </a:rPr>
              <a:t>צריך לבוא גם </a:t>
            </a:r>
            <a:r>
              <a:rPr lang="he-IL" sz="2600" b="1" u="sng" dirty="0" smtClean="0">
                <a:solidFill>
                  <a:prstClr val="black"/>
                </a:solidFill>
              </a:rPr>
              <a:t>מהחוג</a:t>
            </a:r>
            <a:r>
              <a:rPr lang="he-IL" sz="2600" dirty="0" smtClean="0">
                <a:solidFill>
                  <a:prstClr val="black"/>
                </a:solidFill>
              </a:rPr>
              <a:t>, אם </a:t>
            </a:r>
            <a:r>
              <a:rPr lang="he-IL" sz="2600" dirty="0">
                <a:solidFill>
                  <a:prstClr val="black"/>
                </a:solidFill>
              </a:rPr>
              <a:t>היו שולחים אותנו לכנסים </a:t>
            </a:r>
            <a:r>
              <a:rPr lang="he-IL" sz="2600" dirty="0" smtClean="0">
                <a:solidFill>
                  <a:prstClr val="black"/>
                </a:solidFill>
              </a:rPr>
              <a:t>והשתלמויות. לספרנים, </a:t>
            </a:r>
            <a:r>
              <a:rPr lang="he-IL" sz="2600" b="1" u="sng" dirty="0">
                <a:solidFill>
                  <a:prstClr val="black"/>
                </a:solidFill>
              </a:rPr>
              <a:t>יש את היכולות </a:t>
            </a:r>
            <a:r>
              <a:rPr lang="he-IL" sz="2600" dirty="0">
                <a:solidFill>
                  <a:prstClr val="black"/>
                </a:solidFill>
              </a:rPr>
              <a:t>ואפשר לראות את זה בעיקר </a:t>
            </a:r>
            <a:r>
              <a:rPr lang="he-IL" sz="2600" dirty="0" smtClean="0">
                <a:solidFill>
                  <a:prstClr val="black"/>
                </a:solidFill>
              </a:rPr>
              <a:t>מחוץ </a:t>
            </a:r>
            <a:r>
              <a:rPr lang="he-IL" sz="2600" dirty="0">
                <a:solidFill>
                  <a:prstClr val="black"/>
                </a:solidFill>
              </a:rPr>
              <a:t>לאקדמיה, על מידענים שעובדים בחברות שונות</a:t>
            </a:r>
            <a:r>
              <a:rPr lang="he-IL" sz="2600" dirty="0" smtClean="0">
                <a:solidFill>
                  <a:prstClr val="black"/>
                </a:solidFill>
              </a:rPr>
              <a:t>..." </a:t>
            </a:r>
            <a:r>
              <a:rPr lang="en-US" sz="2600" dirty="0" smtClean="0">
                <a:solidFill>
                  <a:prstClr val="black"/>
                </a:solidFill>
              </a:rPr>
              <a:t/>
            </a:r>
            <a:br>
              <a:rPr lang="en-US" sz="2600" dirty="0" smtClean="0">
                <a:solidFill>
                  <a:prstClr val="black"/>
                </a:solidFill>
              </a:rPr>
            </a:br>
            <a:endParaRPr lang="he-IL" sz="2600" dirty="0">
              <a:solidFill>
                <a:prstClr val="black"/>
              </a:solidFill>
            </a:endParaRPr>
          </a:p>
          <a:p>
            <a:pPr marL="0" lvl="0" indent="0">
              <a:lnSpc>
                <a:spcPct val="150000"/>
              </a:lnSpc>
              <a:spcBef>
                <a:spcPts val="0"/>
              </a:spcBef>
              <a:buNone/>
            </a:pPr>
            <a:r>
              <a:rPr lang="he-IL" sz="2600" dirty="0">
                <a:solidFill>
                  <a:prstClr val="black"/>
                </a:solidFill>
              </a:rPr>
              <a:t>"אנשי הסגל מבינים מבחינה טכנית שאני יכולה לעזור להם אבל </a:t>
            </a:r>
            <a:r>
              <a:rPr lang="he-IL" sz="2600" b="1" u="sng" dirty="0">
                <a:solidFill>
                  <a:prstClr val="black"/>
                </a:solidFill>
              </a:rPr>
              <a:t>לא מספיק מעריכים</a:t>
            </a:r>
            <a:r>
              <a:rPr lang="he-IL" sz="2600" dirty="0">
                <a:solidFill>
                  <a:prstClr val="black"/>
                </a:solidFill>
              </a:rPr>
              <a:t> ברמה של שותפה למחקר. הם יודעים שאני יכולה לתת להם 80% מהחומר עם כפית לפה אבל מבחינתם הם עשו את המחקר ולא אני עזרתי להם</a:t>
            </a:r>
            <a:r>
              <a:rPr lang="he-IL" sz="1800" dirty="0">
                <a:solidFill>
                  <a:prstClr val="black"/>
                </a:solidFill>
              </a:rPr>
              <a:t>".     </a:t>
            </a:r>
            <a:endParaRPr lang="en-US" sz="1800" dirty="0">
              <a:solidFill>
                <a:prstClr val="black"/>
              </a:solidFill>
            </a:endParaRPr>
          </a:p>
          <a:p>
            <a:endParaRPr lang="he-IL" dirty="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20</a:t>
            </a:fld>
            <a:endParaRPr lang="he-IL"/>
          </a:p>
        </p:txBody>
      </p:sp>
    </p:spTree>
    <p:extLst>
      <p:ext uri="{BB962C8B-B14F-4D97-AF65-F5344CB8AC3E}">
        <p14:creationId xmlns:p14="http://schemas.microsoft.com/office/powerpoint/2010/main" val="40488974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634082"/>
          </a:xfrm>
        </p:spPr>
        <p:txBody>
          <a:bodyPr>
            <a:normAutofit fontScale="90000"/>
          </a:bodyPr>
          <a:lstStyle/>
          <a:p>
            <a:r>
              <a:rPr lang="he-IL" b="1" dirty="0">
                <a:solidFill>
                  <a:srgbClr val="C00000"/>
                </a:solidFill>
                <a:cs typeface="Arial"/>
              </a:rPr>
              <a:t>ממצאים מהראיונות- ספרנים</a:t>
            </a:r>
            <a:endParaRPr lang="he-IL" dirty="0"/>
          </a:p>
        </p:txBody>
      </p:sp>
      <p:sp>
        <p:nvSpPr>
          <p:cNvPr id="3" name="מציין מיקום תוכן 2"/>
          <p:cNvSpPr>
            <a:spLocks noGrp="1"/>
          </p:cNvSpPr>
          <p:nvPr>
            <p:ph idx="1"/>
          </p:nvPr>
        </p:nvSpPr>
        <p:spPr>
          <a:xfrm>
            <a:off x="457200" y="1196752"/>
            <a:ext cx="8229600" cy="4929411"/>
          </a:xfrm>
        </p:spPr>
        <p:txBody>
          <a:bodyPr>
            <a:normAutofit lnSpcReduction="10000"/>
          </a:bodyPr>
          <a:lstStyle/>
          <a:p>
            <a:pPr marL="0" lvl="0" indent="0">
              <a:lnSpc>
                <a:spcPct val="150000"/>
              </a:lnSpc>
              <a:spcBef>
                <a:spcPts val="0"/>
              </a:spcBef>
              <a:buNone/>
            </a:pPr>
            <a:r>
              <a:rPr lang="he-IL" sz="2000" dirty="0" smtClean="0">
                <a:solidFill>
                  <a:prstClr val="black"/>
                </a:solidFill>
              </a:rPr>
              <a:t>"... </a:t>
            </a:r>
            <a:r>
              <a:rPr lang="he-IL" sz="2800" dirty="0">
                <a:solidFill>
                  <a:prstClr val="black"/>
                </a:solidFill>
              </a:rPr>
              <a:t>אני חושבת שכן היה ראוי שספרנים ישתלבו אבל זה </a:t>
            </a:r>
            <a:r>
              <a:rPr lang="he-IL" sz="2800" b="1" u="sng" dirty="0">
                <a:solidFill>
                  <a:prstClr val="black"/>
                </a:solidFill>
              </a:rPr>
              <a:t>מתאים לספרייה גדולה </a:t>
            </a:r>
            <a:r>
              <a:rPr lang="he-IL" sz="2800" dirty="0">
                <a:solidFill>
                  <a:prstClr val="black"/>
                </a:solidFill>
              </a:rPr>
              <a:t>שיש בה כמות של כוח אדם, כאן זה </a:t>
            </a:r>
            <a:r>
              <a:rPr lang="he-IL" sz="2800" dirty="0" smtClean="0">
                <a:solidFill>
                  <a:prstClr val="black"/>
                </a:solidFill>
              </a:rPr>
              <a:t>בעייתי</a:t>
            </a:r>
            <a:r>
              <a:rPr lang="he-IL" sz="2800" dirty="0">
                <a:solidFill>
                  <a:prstClr val="black"/>
                </a:solidFill>
              </a:rPr>
              <a:t>. ספרנים צריכים להיות מעורבים, להבין את תחומי המחקר עד רמה </a:t>
            </a:r>
            <a:r>
              <a:rPr lang="he-IL" sz="2800" dirty="0" smtClean="0">
                <a:solidFill>
                  <a:prstClr val="black"/>
                </a:solidFill>
              </a:rPr>
              <a:t>מסוימת. לא כולם </a:t>
            </a:r>
            <a:r>
              <a:rPr lang="he-IL" sz="2800" dirty="0">
                <a:solidFill>
                  <a:prstClr val="black"/>
                </a:solidFill>
              </a:rPr>
              <a:t>יוכלו להשתלב הן מבחינת השכלה והן מבחינת ידע טכנולוגי. </a:t>
            </a:r>
            <a:r>
              <a:rPr lang="he-IL" sz="2800" b="1" u="sng" dirty="0">
                <a:solidFill>
                  <a:prstClr val="black"/>
                </a:solidFill>
              </a:rPr>
              <a:t>בספריות קטנות </a:t>
            </a:r>
            <a:r>
              <a:rPr lang="he-IL" sz="2800" dirty="0">
                <a:solidFill>
                  <a:prstClr val="black"/>
                </a:solidFill>
              </a:rPr>
              <a:t>מצד אחד עובדים </a:t>
            </a:r>
            <a:r>
              <a:rPr lang="he-IL" sz="2800" b="1" u="sng" dirty="0">
                <a:solidFill>
                  <a:prstClr val="black"/>
                </a:solidFill>
              </a:rPr>
              <a:t>אנשים מקצועיים שמבינים </a:t>
            </a:r>
            <a:r>
              <a:rPr lang="he-IL" sz="2800" dirty="0">
                <a:solidFill>
                  <a:prstClr val="black"/>
                </a:solidFill>
              </a:rPr>
              <a:t>בתחום הצר ויכול להיות להם יותר קל להשתלב בזה ...מצד שני יש </a:t>
            </a:r>
            <a:r>
              <a:rPr lang="he-IL" sz="2800" b="1" u="sng" dirty="0">
                <a:solidFill>
                  <a:prstClr val="black"/>
                </a:solidFill>
              </a:rPr>
              <a:t>בעיה רצינית של כוח אדם</a:t>
            </a:r>
            <a:r>
              <a:rPr lang="he-IL" sz="2800" dirty="0">
                <a:solidFill>
                  <a:prstClr val="black"/>
                </a:solidFill>
              </a:rPr>
              <a:t>".</a:t>
            </a:r>
          </a:p>
          <a:p>
            <a:endParaRPr lang="he-IL" dirty="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21</a:t>
            </a:fld>
            <a:endParaRPr lang="he-IL"/>
          </a:p>
        </p:txBody>
      </p:sp>
    </p:spTree>
    <p:extLst>
      <p:ext uri="{BB962C8B-B14F-4D97-AF65-F5344CB8AC3E}">
        <p14:creationId xmlns:p14="http://schemas.microsoft.com/office/powerpoint/2010/main" val="26428745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lstStyle/>
          <a:p>
            <a:fld id="{150A6103-F53A-4C9B-85D3-5E08D8109A41}" type="slidenum">
              <a:rPr lang="he-IL" smtClean="0"/>
              <a:pPr/>
              <a:t>22</a:t>
            </a:fld>
            <a:endParaRPr lang="he-IL"/>
          </a:p>
        </p:txBody>
      </p:sp>
      <p:sp>
        <p:nvSpPr>
          <p:cNvPr id="4" name="מלבן 3"/>
          <p:cNvSpPr/>
          <p:nvPr/>
        </p:nvSpPr>
        <p:spPr>
          <a:xfrm>
            <a:off x="899592" y="404664"/>
            <a:ext cx="7704856" cy="6247864"/>
          </a:xfrm>
          <a:prstGeom prst="rect">
            <a:avLst/>
          </a:prstGeom>
        </p:spPr>
        <p:txBody>
          <a:bodyPr wrap="square">
            <a:spAutoFit/>
          </a:bodyPr>
          <a:lstStyle/>
          <a:p>
            <a:pPr>
              <a:lnSpc>
                <a:spcPct val="250000"/>
              </a:lnSpc>
            </a:pPr>
            <a:r>
              <a:rPr lang="he-IL" sz="3200" b="1" dirty="0" smtClean="0">
                <a:solidFill>
                  <a:srgbClr val="C00000"/>
                </a:solidFill>
              </a:rPr>
              <a:t>נקודות מהראיונות</a:t>
            </a:r>
          </a:p>
          <a:p>
            <a:pPr marL="457200" indent="-457200">
              <a:lnSpc>
                <a:spcPct val="250000"/>
              </a:lnSpc>
              <a:buFont typeface="Wingdings" panose="05000000000000000000" pitchFamily="2" charset="2"/>
              <a:buChar char="§"/>
            </a:pPr>
            <a:r>
              <a:rPr lang="he-IL" sz="3200" dirty="0" smtClean="0"/>
              <a:t>מעורבות</a:t>
            </a:r>
          </a:p>
          <a:p>
            <a:pPr marL="285750" indent="-285750">
              <a:lnSpc>
                <a:spcPct val="250000"/>
              </a:lnSpc>
              <a:buFont typeface="Wingdings" pitchFamily="2" charset="2"/>
              <a:buChar char="§"/>
            </a:pPr>
            <a:r>
              <a:rPr lang="he-IL" sz="3200" dirty="0" smtClean="0"/>
              <a:t>שיתוף </a:t>
            </a:r>
            <a:r>
              <a:rPr lang="he-IL" sz="3200" dirty="0"/>
              <a:t>פעולה מהסגל </a:t>
            </a:r>
            <a:endParaRPr lang="he-IL" sz="3200" dirty="0" smtClean="0"/>
          </a:p>
          <a:p>
            <a:pPr marL="285750" indent="-285750">
              <a:lnSpc>
                <a:spcPct val="250000"/>
              </a:lnSpc>
              <a:buFont typeface="Wingdings" pitchFamily="2" charset="2"/>
              <a:buChar char="§"/>
            </a:pPr>
            <a:r>
              <a:rPr lang="he-IL" sz="3200" dirty="0" smtClean="0"/>
              <a:t>גודל </a:t>
            </a:r>
            <a:r>
              <a:rPr lang="he-IL" sz="3200" dirty="0"/>
              <a:t>הספרייה </a:t>
            </a:r>
            <a:r>
              <a:rPr lang="he-IL" sz="3200" dirty="0" smtClean="0"/>
              <a:t>וכוח אדם </a:t>
            </a:r>
          </a:p>
          <a:p>
            <a:pPr marL="285750" indent="-285750">
              <a:lnSpc>
                <a:spcPct val="250000"/>
              </a:lnSpc>
              <a:buFont typeface="Wingdings" pitchFamily="2" charset="2"/>
              <a:buChar char="§"/>
            </a:pPr>
            <a:r>
              <a:rPr lang="he-IL" sz="3200" dirty="0" smtClean="0"/>
              <a:t>ארגון </a:t>
            </a:r>
            <a:r>
              <a:rPr lang="he-IL" sz="3200" dirty="0"/>
              <a:t>צוותי </a:t>
            </a:r>
            <a:r>
              <a:rPr lang="he-IL" sz="3200" dirty="0" smtClean="0"/>
              <a:t>העבודה </a:t>
            </a:r>
            <a:endParaRPr lang="he-IL" sz="3200" dirty="0"/>
          </a:p>
        </p:txBody>
      </p:sp>
    </p:spTree>
    <p:extLst>
      <p:ext uri="{BB962C8B-B14F-4D97-AF65-F5344CB8AC3E}">
        <p14:creationId xmlns:p14="http://schemas.microsoft.com/office/powerpoint/2010/main" val="7827747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a:xfrm>
            <a:off x="457200" y="274638"/>
            <a:ext cx="8229600" cy="490066"/>
          </a:xfrm>
        </p:spPr>
        <p:txBody>
          <a:bodyPr>
            <a:normAutofit fontScale="90000"/>
          </a:bodyPr>
          <a:lstStyle/>
          <a:p>
            <a:r>
              <a:rPr lang="he-IL" b="1" dirty="0" smtClean="0">
                <a:solidFill>
                  <a:srgbClr val="C00000"/>
                </a:solidFill>
                <a:cs typeface="+mn-cs"/>
              </a:rPr>
              <a:t>ממצאים מהשאלונים (ספרנים)</a:t>
            </a:r>
            <a:br>
              <a:rPr lang="he-IL" b="1" dirty="0" smtClean="0">
                <a:solidFill>
                  <a:srgbClr val="C00000"/>
                </a:solidFill>
                <a:cs typeface="+mn-cs"/>
              </a:rPr>
            </a:br>
            <a:r>
              <a:rPr lang="he-IL" sz="2700" b="1" dirty="0" smtClean="0">
                <a:solidFill>
                  <a:srgbClr val="0070C0"/>
                </a:solidFill>
                <a:cs typeface="+mn-cs"/>
              </a:rPr>
              <a:t>מהי תקשורת מחקרית?</a:t>
            </a:r>
            <a:endParaRPr lang="he-IL" sz="2700" b="1" dirty="0">
              <a:solidFill>
                <a:srgbClr val="0070C0"/>
              </a:solidFill>
              <a:cs typeface="+mn-cs"/>
            </a:endParaRPr>
          </a:p>
        </p:txBody>
      </p:sp>
      <p:sp>
        <p:nvSpPr>
          <p:cNvPr id="7" name="מציין מיקום תוכן 6"/>
          <p:cNvSpPr>
            <a:spLocks noGrp="1"/>
          </p:cNvSpPr>
          <p:nvPr>
            <p:ph idx="1"/>
          </p:nvPr>
        </p:nvSpPr>
        <p:spPr>
          <a:xfrm>
            <a:off x="457200" y="1052736"/>
            <a:ext cx="8229600" cy="5328592"/>
          </a:xfrm>
        </p:spPr>
        <p:txBody>
          <a:bodyPr>
            <a:normAutofit fontScale="40000" lnSpcReduction="20000"/>
          </a:bodyPr>
          <a:lstStyle/>
          <a:p>
            <a:pPr marL="0" indent="0" algn="just">
              <a:lnSpc>
                <a:spcPct val="150000"/>
              </a:lnSpc>
              <a:buNone/>
            </a:pPr>
            <a:endParaRPr lang="en-US" sz="2800" dirty="0">
              <a:ea typeface="Times New Roman"/>
              <a:cs typeface="Arial"/>
            </a:endParaRPr>
          </a:p>
          <a:p>
            <a:pPr algn="just">
              <a:lnSpc>
                <a:spcPct val="150000"/>
              </a:lnSpc>
            </a:pPr>
            <a:endParaRPr lang="he-IL" b="1" dirty="0" smtClean="0">
              <a:ea typeface="Times New Roman"/>
              <a:cs typeface="Times New Roman"/>
            </a:endParaRPr>
          </a:p>
          <a:p>
            <a:pPr algn="just">
              <a:lnSpc>
                <a:spcPct val="150000"/>
              </a:lnSpc>
            </a:pPr>
            <a:endParaRPr lang="he-IL" b="1" dirty="0">
              <a:ea typeface="Times New Roman"/>
              <a:cs typeface="Times New Roman"/>
            </a:endParaRPr>
          </a:p>
          <a:p>
            <a:pPr algn="just">
              <a:lnSpc>
                <a:spcPct val="150000"/>
              </a:lnSpc>
            </a:pPr>
            <a:endParaRPr lang="he-IL" dirty="0" smtClean="0">
              <a:ea typeface="Times New Roman"/>
              <a:cs typeface="Times New Roman"/>
            </a:endParaRPr>
          </a:p>
          <a:p>
            <a:pPr algn="just">
              <a:lnSpc>
                <a:spcPct val="150000"/>
              </a:lnSpc>
            </a:pPr>
            <a:endParaRPr lang="he-IL" dirty="0">
              <a:ea typeface="Times New Roman"/>
              <a:cs typeface="Times New Roman"/>
            </a:endParaRPr>
          </a:p>
          <a:p>
            <a:pPr algn="just">
              <a:lnSpc>
                <a:spcPct val="150000"/>
              </a:lnSpc>
            </a:pPr>
            <a:endParaRPr lang="he-IL" dirty="0" smtClean="0">
              <a:ea typeface="Times New Roman"/>
              <a:cs typeface="Times New Roman"/>
            </a:endParaRPr>
          </a:p>
          <a:p>
            <a:pPr algn="just">
              <a:lnSpc>
                <a:spcPct val="150000"/>
              </a:lnSpc>
            </a:pPr>
            <a:endParaRPr lang="he-IL" dirty="0">
              <a:ea typeface="Times New Roman"/>
              <a:cs typeface="Times New Roman"/>
            </a:endParaRPr>
          </a:p>
          <a:p>
            <a:pPr algn="just">
              <a:lnSpc>
                <a:spcPct val="150000"/>
              </a:lnSpc>
            </a:pPr>
            <a:endParaRPr lang="he-IL" dirty="0" smtClean="0">
              <a:ea typeface="Times New Roman"/>
            </a:endParaRPr>
          </a:p>
          <a:p>
            <a:pPr algn="just">
              <a:lnSpc>
                <a:spcPct val="150000"/>
              </a:lnSpc>
            </a:pPr>
            <a:endParaRPr lang="he-IL" dirty="0" smtClean="0">
              <a:ea typeface="Times New Roman"/>
            </a:endParaRPr>
          </a:p>
          <a:p>
            <a:pPr algn="just">
              <a:lnSpc>
                <a:spcPct val="150000"/>
              </a:lnSpc>
            </a:pPr>
            <a:endParaRPr lang="he-IL" sz="4000" dirty="0" smtClean="0">
              <a:ea typeface="Times New Roman"/>
            </a:endParaRPr>
          </a:p>
          <a:p>
            <a:pPr algn="just">
              <a:lnSpc>
                <a:spcPct val="150000"/>
              </a:lnSpc>
            </a:pPr>
            <a:endParaRPr lang="he-IL" sz="4000" dirty="0" smtClean="0">
              <a:ea typeface="Times New Roman"/>
            </a:endParaRPr>
          </a:p>
          <a:p>
            <a:pPr algn="just">
              <a:lnSpc>
                <a:spcPct val="150000"/>
              </a:lnSpc>
            </a:pPr>
            <a:endParaRPr lang="he-IL" sz="4000" dirty="0">
              <a:ea typeface="Times New Roman"/>
            </a:endParaRPr>
          </a:p>
          <a:p>
            <a:pPr algn="just">
              <a:lnSpc>
                <a:spcPct val="150000"/>
              </a:lnSpc>
            </a:pPr>
            <a:r>
              <a:rPr lang="he-IL" sz="4000" dirty="0" smtClean="0">
                <a:ea typeface="Times New Roman"/>
              </a:rPr>
              <a:t>יותר מ- 70% ציינו </a:t>
            </a:r>
            <a:r>
              <a:rPr lang="he-IL" sz="4000" b="1" dirty="0" smtClean="0">
                <a:solidFill>
                  <a:srgbClr val="FF0000"/>
                </a:solidFill>
                <a:ea typeface="Times New Roman"/>
              </a:rPr>
              <a:t>'שיתוף פעולה בין חוקרים' </a:t>
            </a:r>
          </a:p>
          <a:p>
            <a:pPr algn="just">
              <a:lnSpc>
                <a:spcPct val="150000"/>
              </a:lnSpc>
            </a:pPr>
            <a:r>
              <a:rPr lang="he-IL" sz="4000" dirty="0" smtClean="0">
                <a:ea typeface="Times New Roman"/>
              </a:rPr>
              <a:t>אחוז </a:t>
            </a:r>
            <a:r>
              <a:rPr lang="he-IL" sz="4000" dirty="0">
                <a:ea typeface="Times New Roman"/>
              </a:rPr>
              <a:t>נכבד מהם ציינו </a:t>
            </a:r>
            <a:r>
              <a:rPr lang="he-IL" sz="4000" b="1" dirty="0" smtClean="0">
                <a:solidFill>
                  <a:srgbClr val="FF0000"/>
                </a:solidFill>
                <a:ea typeface="Times New Roman"/>
              </a:rPr>
              <a:t>'מידע </a:t>
            </a:r>
            <a:r>
              <a:rPr lang="he-IL" sz="4000" b="1" dirty="0">
                <a:solidFill>
                  <a:srgbClr val="FF0000"/>
                </a:solidFill>
                <a:ea typeface="Times New Roman"/>
              </a:rPr>
              <a:t>המועבר בכנסים' </a:t>
            </a:r>
            <a:endParaRPr lang="he-IL" sz="4000" b="1" dirty="0" smtClean="0">
              <a:solidFill>
                <a:srgbClr val="FF0000"/>
              </a:solidFill>
              <a:ea typeface="Times New Roman"/>
            </a:endParaRPr>
          </a:p>
          <a:p>
            <a:pPr algn="just">
              <a:lnSpc>
                <a:spcPct val="150000"/>
              </a:lnSpc>
            </a:pPr>
            <a:r>
              <a:rPr lang="he-IL" sz="4000" dirty="0" smtClean="0">
                <a:ea typeface="Times New Roman"/>
              </a:rPr>
              <a:t>אחוז </a:t>
            </a:r>
            <a:r>
              <a:rPr lang="he-IL" sz="4000" dirty="0">
                <a:ea typeface="Times New Roman"/>
              </a:rPr>
              <a:t>גבוה </a:t>
            </a:r>
            <a:r>
              <a:rPr lang="he-IL" sz="4000" dirty="0" smtClean="0">
                <a:ea typeface="Times New Roman"/>
              </a:rPr>
              <a:t>יחסית הצביע </a:t>
            </a:r>
            <a:r>
              <a:rPr lang="he-IL" sz="4000" dirty="0">
                <a:ea typeface="Times New Roman"/>
              </a:rPr>
              <a:t>גם על </a:t>
            </a:r>
            <a:r>
              <a:rPr lang="he-IL" sz="4000" b="1" dirty="0">
                <a:solidFill>
                  <a:srgbClr val="FF0000"/>
                </a:solidFill>
                <a:ea typeface="Times New Roman"/>
              </a:rPr>
              <a:t>'חברות ברשתות מחקריות</a:t>
            </a:r>
            <a:r>
              <a:rPr lang="he-IL" sz="4000" b="1" dirty="0" smtClean="0">
                <a:solidFill>
                  <a:srgbClr val="FF0000"/>
                </a:solidFill>
                <a:ea typeface="Times New Roman"/>
              </a:rPr>
              <a:t>'</a:t>
            </a:r>
          </a:p>
          <a:p>
            <a:pPr algn="just">
              <a:lnSpc>
                <a:spcPct val="150000"/>
              </a:lnSpc>
            </a:pPr>
            <a:r>
              <a:rPr lang="he-IL" sz="4000" b="1" dirty="0" smtClean="0">
                <a:solidFill>
                  <a:srgbClr val="FF0000"/>
                </a:solidFill>
                <a:ea typeface="Times New Roman"/>
              </a:rPr>
              <a:t>אולם רק </a:t>
            </a:r>
            <a:r>
              <a:rPr lang="he-IL" sz="4000" b="1" dirty="0">
                <a:solidFill>
                  <a:srgbClr val="FF0000"/>
                </a:solidFill>
                <a:ea typeface="Times New Roman"/>
              </a:rPr>
              <a:t>22% </a:t>
            </a:r>
            <a:r>
              <a:rPr lang="he-IL" sz="4000" b="1" dirty="0" smtClean="0">
                <a:solidFill>
                  <a:srgbClr val="FF0000"/>
                </a:solidFill>
                <a:ea typeface="Times New Roman"/>
              </a:rPr>
              <a:t>מביניהם </a:t>
            </a:r>
            <a:r>
              <a:rPr lang="he-IL" sz="4000" b="1" dirty="0">
                <a:solidFill>
                  <a:srgbClr val="FF0000"/>
                </a:solidFill>
                <a:ea typeface="Times New Roman"/>
              </a:rPr>
              <a:t>כללו בהגדרת התקשורת המחקרית קשר בין הסגל האקדמי </a:t>
            </a:r>
            <a:r>
              <a:rPr lang="he-IL" sz="4000" b="1" dirty="0" smtClean="0">
                <a:solidFill>
                  <a:srgbClr val="FF0000"/>
                </a:solidFill>
                <a:ea typeface="Times New Roman"/>
              </a:rPr>
              <a:t>לספרייה</a:t>
            </a:r>
            <a:r>
              <a:rPr lang="he-IL" sz="4000" b="1" dirty="0">
                <a:solidFill>
                  <a:srgbClr val="FF0000"/>
                </a:solidFill>
                <a:ea typeface="Times New Roman"/>
                <a:cs typeface="Times New Roman"/>
              </a:rPr>
              <a:t>.</a:t>
            </a:r>
            <a:endParaRPr lang="en-US" sz="4000" b="1" dirty="0">
              <a:solidFill>
                <a:srgbClr val="FF0000"/>
              </a:solidFill>
              <a:ea typeface="Times New Roman"/>
              <a:cs typeface="Arial"/>
            </a:endParaRPr>
          </a:p>
          <a:p>
            <a:endParaRPr lang="he-IL" dirty="0"/>
          </a:p>
        </p:txBody>
      </p:sp>
      <p:pic>
        <p:nvPicPr>
          <p:cNvPr id="9" name="תמונה 8"/>
          <p:cNvPicPr/>
          <p:nvPr/>
        </p:nvPicPr>
        <p:blipFill>
          <a:blip r:embed="rId2" cstate="print">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611560" y="908720"/>
            <a:ext cx="8136904" cy="3744416"/>
          </a:xfrm>
          <a:prstGeom prst="rect">
            <a:avLst/>
          </a:prstGeom>
          <a:noFill/>
          <a:ln>
            <a:noFill/>
          </a:ln>
        </p:spPr>
      </p:pic>
      <p:sp>
        <p:nvSpPr>
          <p:cNvPr id="5" name="מציין מיקום של מספר שקופית 4"/>
          <p:cNvSpPr>
            <a:spLocks noGrp="1"/>
          </p:cNvSpPr>
          <p:nvPr>
            <p:ph type="sldNum" sz="quarter" idx="12"/>
          </p:nvPr>
        </p:nvSpPr>
        <p:spPr/>
        <p:txBody>
          <a:bodyPr/>
          <a:lstStyle/>
          <a:p>
            <a:fld id="{150A6103-F53A-4C9B-85D3-5E08D8109A41}" type="slidenum">
              <a:rPr lang="he-IL" smtClean="0"/>
              <a:pPr/>
              <a:t>23</a:t>
            </a:fld>
            <a:endParaRPr lang="he-IL"/>
          </a:p>
        </p:txBody>
      </p:sp>
    </p:spTree>
    <p:extLst>
      <p:ext uri="{BB962C8B-B14F-4D97-AF65-F5344CB8AC3E}">
        <p14:creationId xmlns:p14="http://schemas.microsoft.com/office/powerpoint/2010/main" val="311641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lstStyle/>
          <a:p>
            <a:fld id="{150A6103-F53A-4C9B-85D3-5E08D8109A41}" type="slidenum">
              <a:rPr lang="he-IL" smtClean="0"/>
              <a:pPr/>
              <a:t>24</a:t>
            </a:fld>
            <a:endParaRPr lang="he-IL"/>
          </a:p>
        </p:txBody>
      </p:sp>
      <p:sp>
        <p:nvSpPr>
          <p:cNvPr id="7" name="מלבן 6"/>
          <p:cNvSpPr/>
          <p:nvPr/>
        </p:nvSpPr>
        <p:spPr>
          <a:xfrm>
            <a:off x="971600" y="548680"/>
            <a:ext cx="8064896" cy="6324808"/>
          </a:xfrm>
          <a:prstGeom prst="rect">
            <a:avLst/>
          </a:prstGeom>
        </p:spPr>
        <p:txBody>
          <a:bodyPr wrap="square">
            <a:spAutoFit/>
          </a:bodyPr>
          <a:lstStyle/>
          <a:p>
            <a:pPr>
              <a:lnSpc>
                <a:spcPct val="150000"/>
              </a:lnSpc>
            </a:pPr>
            <a:r>
              <a:rPr lang="he-IL" sz="2400" b="1" dirty="0" smtClean="0">
                <a:solidFill>
                  <a:srgbClr val="0070C0"/>
                </a:solidFill>
              </a:rPr>
              <a:t>שילוב הספרייה </a:t>
            </a:r>
            <a:r>
              <a:rPr lang="he-IL" sz="2400" b="1" dirty="0">
                <a:solidFill>
                  <a:srgbClr val="0070C0"/>
                </a:solidFill>
              </a:rPr>
              <a:t>בתהליכי התקשורת </a:t>
            </a:r>
            <a:r>
              <a:rPr lang="he-IL" sz="2400" b="1" dirty="0" smtClean="0">
                <a:solidFill>
                  <a:srgbClr val="0070C0"/>
                </a:solidFill>
              </a:rPr>
              <a:t>המחקרית על פי שני </a:t>
            </a:r>
            <a:r>
              <a:rPr lang="he-IL" sz="2400" b="1" dirty="0">
                <a:solidFill>
                  <a:srgbClr val="0070C0"/>
                </a:solidFill>
              </a:rPr>
              <a:t>היגדים</a:t>
            </a:r>
            <a:r>
              <a:rPr lang="he-IL" b="1" dirty="0"/>
              <a:t>: </a:t>
            </a:r>
            <a:endParaRPr lang="he-IL" b="1" dirty="0" smtClean="0"/>
          </a:p>
          <a:p>
            <a:pPr>
              <a:lnSpc>
                <a:spcPct val="150000"/>
              </a:lnSpc>
              <a:buFont typeface="Arial" pitchFamily="34" charset="0"/>
              <a:buChar char="•"/>
            </a:pPr>
            <a:r>
              <a:rPr lang="he-IL" b="1" dirty="0" smtClean="0"/>
              <a:t>מסוגלות </a:t>
            </a:r>
            <a:r>
              <a:rPr lang="he-IL" b="1" dirty="0"/>
              <a:t>הספרנים להשתלב </a:t>
            </a:r>
            <a:r>
              <a:rPr lang="he-IL" dirty="0" smtClean="0"/>
              <a:t>(</a:t>
            </a:r>
            <a:r>
              <a:rPr lang="he-IL" dirty="0"/>
              <a:t>מסוגלות הוגדרה כהשכלה ראויה, יכולות טכנולוגיות</a:t>
            </a:r>
            <a:r>
              <a:rPr lang="he-IL" dirty="0" smtClean="0"/>
              <a:t>) </a:t>
            </a:r>
            <a:endParaRPr lang="he-IL" b="1" dirty="0" smtClean="0"/>
          </a:p>
          <a:p>
            <a:pPr>
              <a:lnSpc>
                <a:spcPct val="150000"/>
              </a:lnSpc>
              <a:buFont typeface="Arial" pitchFamily="34" charset="0"/>
              <a:buChar char="•"/>
            </a:pPr>
            <a:r>
              <a:rPr lang="he-IL" b="1" dirty="0" smtClean="0"/>
              <a:t>האם </a:t>
            </a:r>
            <a:r>
              <a:rPr lang="he-IL" b="1" dirty="0"/>
              <a:t>הספרייה </a:t>
            </a:r>
            <a:r>
              <a:rPr lang="he-IL" b="1" dirty="0" smtClean="0"/>
              <a:t>אמורה להשתלב</a:t>
            </a:r>
            <a:r>
              <a:rPr lang="en-US" b="1" dirty="0" smtClean="0"/>
              <a:t/>
            </a:r>
            <a:br>
              <a:rPr lang="en-US" b="1" dirty="0" smtClean="0"/>
            </a:br>
            <a:endParaRPr lang="he-IL" b="1" dirty="0" smtClean="0"/>
          </a:p>
          <a:p>
            <a:pPr>
              <a:lnSpc>
                <a:spcPct val="150000"/>
              </a:lnSpc>
            </a:pPr>
            <a:endParaRPr lang="he-IL" dirty="0" smtClean="0"/>
          </a:p>
          <a:p>
            <a:pPr>
              <a:lnSpc>
                <a:spcPct val="150000"/>
              </a:lnSpc>
            </a:pPr>
            <a:r>
              <a:rPr lang="he-IL" dirty="0" smtClean="0"/>
              <a:t> </a:t>
            </a:r>
            <a:endParaRPr lang="he-IL" dirty="0"/>
          </a:p>
          <a:p>
            <a:endParaRPr lang="he-IL" dirty="0" smtClean="0"/>
          </a:p>
          <a:p>
            <a:endParaRPr lang="he-IL" dirty="0" smtClean="0"/>
          </a:p>
          <a:p>
            <a:endParaRPr lang="he-IL" dirty="0"/>
          </a:p>
          <a:p>
            <a:endParaRPr lang="he-IL" dirty="0" smtClean="0"/>
          </a:p>
          <a:p>
            <a:endParaRPr lang="he-IL" dirty="0"/>
          </a:p>
          <a:p>
            <a:endParaRPr lang="he-IL" dirty="0" smtClean="0"/>
          </a:p>
          <a:p>
            <a:endParaRPr lang="he-IL" dirty="0"/>
          </a:p>
          <a:p>
            <a:endParaRPr lang="he-IL" dirty="0" smtClean="0"/>
          </a:p>
          <a:p>
            <a:endParaRPr lang="he-IL" dirty="0"/>
          </a:p>
          <a:p>
            <a:endParaRPr lang="he-IL" dirty="0" smtClean="0"/>
          </a:p>
          <a:p>
            <a:endParaRPr lang="he-IL" dirty="0" smtClean="0"/>
          </a:p>
          <a:p>
            <a:endParaRPr lang="he-IL" dirty="0"/>
          </a:p>
          <a:p>
            <a:endParaRPr lang="he-IL" dirty="0"/>
          </a:p>
        </p:txBody>
      </p:sp>
      <p:graphicFrame>
        <p:nvGraphicFramePr>
          <p:cNvPr id="11" name="תרשים 10"/>
          <p:cNvGraphicFramePr>
            <a:graphicFrameLocks noChangeAspect="1"/>
          </p:cNvGraphicFramePr>
          <p:nvPr>
            <p:extLst>
              <p:ext uri="{D42A27DB-BD31-4B8C-83A1-F6EECF244321}">
                <p14:modId xmlns:p14="http://schemas.microsoft.com/office/powerpoint/2010/main" val="409769967"/>
              </p:ext>
            </p:extLst>
          </p:nvPr>
        </p:nvGraphicFramePr>
        <p:xfrm>
          <a:off x="467544" y="2348880"/>
          <a:ext cx="8352928" cy="36724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366090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lstStyle/>
          <a:p>
            <a:fld id="{150A6103-F53A-4C9B-85D3-5E08D8109A41}" type="slidenum">
              <a:rPr lang="he-IL" smtClean="0"/>
              <a:pPr/>
              <a:t>25</a:t>
            </a:fld>
            <a:endParaRPr lang="he-IL"/>
          </a:p>
        </p:txBody>
      </p:sp>
      <p:sp>
        <p:nvSpPr>
          <p:cNvPr id="4" name="מלבן 3"/>
          <p:cNvSpPr/>
          <p:nvPr/>
        </p:nvSpPr>
        <p:spPr>
          <a:xfrm>
            <a:off x="467544" y="692697"/>
            <a:ext cx="8136904" cy="7386638"/>
          </a:xfrm>
          <a:prstGeom prst="rect">
            <a:avLst/>
          </a:prstGeom>
        </p:spPr>
        <p:txBody>
          <a:bodyPr wrap="square">
            <a:spAutoFit/>
          </a:bodyPr>
          <a:lstStyle/>
          <a:p>
            <a:r>
              <a:rPr lang="he-IL" sz="2400" b="1" dirty="0" smtClean="0">
                <a:solidFill>
                  <a:srgbClr val="0070C0"/>
                </a:solidFill>
              </a:rPr>
              <a:t>התאמת הספרייה להתפתחויות </a:t>
            </a:r>
            <a:r>
              <a:rPr lang="he-IL" sz="2400" b="1" dirty="0">
                <a:solidFill>
                  <a:srgbClr val="0070C0"/>
                </a:solidFill>
              </a:rPr>
              <a:t>בעולם </a:t>
            </a:r>
            <a:r>
              <a:rPr lang="he-IL" sz="2400" b="1" dirty="0" smtClean="0">
                <a:solidFill>
                  <a:srgbClr val="0070C0"/>
                </a:solidFill>
              </a:rPr>
              <a:t>האקדמי</a:t>
            </a:r>
            <a:endParaRPr lang="he-IL" sz="2400" b="1" dirty="0">
              <a:solidFill>
                <a:srgbClr val="0070C0"/>
              </a:solidFill>
            </a:endParaRPr>
          </a:p>
          <a:p>
            <a:pPr>
              <a:lnSpc>
                <a:spcPct val="200000"/>
              </a:lnSpc>
            </a:pPr>
            <a:endParaRPr lang="he-IL" dirty="0" smtClean="0"/>
          </a:p>
          <a:p>
            <a:pPr>
              <a:lnSpc>
                <a:spcPct val="200000"/>
              </a:lnSpc>
            </a:pPr>
            <a:endParaRPr lang="he-IL" dirty="0"/>
          </a:p>
          <a:p>
            <a:pPr>
              <a:lnSpc>
                <a:spcPct val="200000"/>
              </a:lnSpc>
            </a:pPr>
            <a:endParaRPr lang="he-IL" dirty="0" smtClean="0"/>
          </a:p>
          <a:p>
            <a:pPr>
              <a:lnSpc>
                <a:spcPct val="200000"/>
              </a:lnSpc>
            </a:pPr>
            <a:endParaRPr lang="he-IL" dirty="0" smtClean="0"/>
          </a:p>
          <a:p>
            <a:pPr>
              <a:lnSpc>
                <a:spcPct val="200000"/>
              </a:lnSpc>
              <a:buFont typeface="Wingdings" pitchFamily="2" charset="2"/>
              <a:buChar char="v"/>
            </a:pPr>
            <a:endParaRPr lang="he-IL" dirty="0" smtClean="0"/>
          </a:p>
          <a:p>
            <a:pPr>
              <a:lnSpc>
                <a:spcPct val="200000"/>
              </a:lnSpc>
            </a:pPr>
            <a:endParaRPr lang="he-IL" dirty="0" smtClean="0"/>
          </a:p>
          <a:p>
            <a:pPr>
              <a:lnSpc>
                <a:spcPct val="200000"/>
              </a:lnSpc>
              <a:buFont typeface="Wingdings" pitchFamily="2" charset="2"/>
              <a:buChar char="v"/>
            </a:pPr>
            <a:endParaRPr lang="he-IL" dirty="0" smtClean="0"/>
          </a:p>
          <a:p>
            <a:pPr>
              <a:lnSpc>
                <a:spcPct val="200000"/>
              </a:lnSpc>
              <a:buFont typeface="Wingdings" pitchFamily="2" charset="2"/>
              <a:buChar char="v"/>
            </a:pPr>
            <a:r>
              <a:rPr lang="he-IL" dirty="0" smtClean="0"/>
              <a:t>מהממוצעים ניתן </a:t>
            </a:r>
            <a:r>
              <a:rPr lang="he-IL" dirty="0"/>
              <a:t>לראות שהן הסגל והן הספרנים </a:t>
            </a:r>
            <a:r>
              <a:rPr lang="he-IL" dirty="0" smtClean="0"/>
              <a:t>מעריכים </a:t>
            </a:r>
            <a:r>
              <a:rPr lang="he-IL" dirty="0"/>
              <a:t>שהספרייה מותאמת להתפתחויות בעולם האקדמי במידה רבה. </a:t>
            </a:r>
            <a:endParaRPr lang="he-IL" dirty="0" smtClean="0"/>
          </a:p>
          <a:p>
            <a:pPr>
              <a:lnSpc>
                <a:spcPct val="200000"/>
              </a:lnSpc>
              <a:buFont typeface="Wingdings" pitchFamily="2" charset="2"/>
              <a:buChar char="v"/>
            </a:pPr>
            <a:r>
              <a:rPr lang="he-IL" dirty="0" smtClean="0"/>
              <a:t>כך</a:t>
            </a:r>
            <a:r>
              <a:rPr lang="he-IL" dirty="0"/>
              <a:t>, ניתן לראות </a:t>
            </a:r>
            <a:r>
              <a:rPr lang="he-IL" u="sng" dirty="0"/>
              <a:t>שקבוצות אלו אינן נבדלות בתפיסתן</a:t>
            </a:r>
            <a:r>
              <a:rPr lang="he-IL" dirty="0"/>
              <a:t>. </a:t>
            </a:r>
            <a:endParaRPr lang="he-IL" dirty="0" smtClean="0"/>
          </a:p>
          <a:p>
            <a:endParaRPr lang="he-IL" dirty="0"/>
          </a:p>
          <a:p>
            <a:endParaRPr lang="he-IL" dirty="0" smtClean="0"/>
          </a:p>
          <a:p>
            <a:endParaRPr lang="he-IL" dirty="0"/>
          </a:p>
          <a:p>
            <a:endParaRPr lang="he-IL" dirty="0" smtClean="0"/>
          </a:p>
          <a:p>
            <a:r>
              <a:rPr lang="he-IL" dirty="0" smtClean="0"/>
              <a:t> </a:t>
            </a:r>
            <a:endParaRPr lang="he-IL" dirty="0"/>
          </a:p>
        </p:txBody>
      </p:sp>
      <p:graphicFrame>
        <p:nvGraphicFramePr>
          <p:cNvPr id="5" name="תרשים 4"/>
          <p:cNvGraphicFramePr>
            <a:graphicFrameLocks noChangeAspect="1"/>
          </p:cNvGraphicFramePr>
          <p:nvPr>
            <p:extLst>
              <p:ext uri="{D42A27DB-BD31-4B8C-83A1-F6EECF244321}">
                <p14:modId xmlns:p14="http://schemas.microsoft.com/office/powerpoint/2010/main" val="1549516383"/>
              </p:ext>
            </p:extLst>
          </p:nvPr>
        </p:nvGraphicFramePr>
        <p:xfrm>
          <a:off x="714374" y="1196752"/>
          <a:ext cx="7890074" cy="37444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196023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562074"/>
          </a:xfrm>
        </p:spPr>
        <p:txBody>
          <a:bodyPr>
            <a:normAutofit fontScale="90000"/>
          </a:bodyPr>
          <a:lstStyle/>
          <a:p>
            <a:r>
              <a:rPr lang="he-IL" b="1" dirty="0" smtClean="0">
                <a:solidFill>
                  <a:srgbClr val="C00000"/>
                </a:solidFill>
                <a:cs typeface="+mn-cs"/>
              </a:rPr>
              <a:t>סיכום הממצאים מהראיונות</a:t>
            </a:r>
            <a:endParaRPr lang="he-IL" b="1" dirty="0">
              <a:solidFill>
                <a:srgbClr val="C00000"/>
              </a:solidFill>
              <a:cs typeface="+mn-cs"/>
            </a:endParaRPr>
          </a:p>
        </p:txBody>
      </p:sp>
      <p:sp>
        <p:nvSpPr>
          <p:cNvPr id="3" name="מציין מיקום תוכן 2"/>
          <p:cNvSpPr>
            <a:spLocks noGrp="1"/>
          </p:cNvSpPr>
          <p:nvPr>
            <p:ph idx="1"/>
          </p:nvPr>
        </p:nvSpPr>
        <p:spPr>
          <a:xfrm>
            <a:off x="457200" y="1196752"/>
            <a:ext cx="8229600" cy="4929411"/>
          </a:xfrm>
        </p:spPr>
        <p:txBody>
          <a:bodyPr>
            <a:normAutofit lnSpcReduction="10000"/>
          </a:bodyPr>
          <a:lstStyle/>
          <a:p>
            <a:r>
              <a:rPr lang="he-IL" sz="2800" b="1" dirty="0" smtClean="0"/>
              <a:t>אנשי סגל </a:t>
            </a:r>
            <a:r>
              <a:rPr lang="he-IL" sz="2800" dirty="0" smtClean="0"/>
              <a:t>הביעו תפיסות שונות לגבי השתלבות הספרייה:</a:t>
            </a:r>
          </a:p>
          <a:p>
            <a:pPr lvl="1"/>
            <a:r>
              <a:rPr lang="he-IL" sz="2400" dirty="0" smtClean="0"/>
              <a:t>הספרייה מעורבת מספיק ברכישת חומרים, מאגרים וכדומה.</a:t>
            </a:r>
          </a:p>
          <a:p>
            <a:pPr lvl="1"/>
            <a:r>
              <a:rPr lang="he-IL" sz="2400" dirty="0" smtClean="0"/>
              <a:t>חלקם, אינם מצפים מהספרנים לסיוע ותמיכה במחקריהם.</a:t>
            </a:r>
          </a:p>
          <a:p>
            <a:pPr lvl="1"/>
            <a:r>
              <a:rPr lang="he-IL" sz="2400" dirty="0" smtClean="0"/>
              <a:t>אחרים, דווקא מצפים ליוזמה, פעילות והשתלבות הספרנים.</a:t>
            </a:r>
          </a:p>
          <a:p>
            <a:pPr marL="457200" lvl="1" indent="0">
              <a:buNone/>
            </a:pPr>
            <a:endParaRPr lang="he-IL" sz="2400" dirty="0" smtClean="0"/>
          </a:p>
          <a:p>
            <a:r>
              <a:rPr lang="he-IL" sz="2800" dirty="0" smtClean="0"/>
              <a:t> </a:t>
            </a:r>
            <a:r>
              <a:rPr lang="he-IL" sz="2800" b="1" dirty="0" smtClean="0"/>
              <a:t>ספרנים</a:t>
            </a:r>
            <a:r>
              <a:rPr lang="he-IL" sz="2800" dirty="0" smtClean="0"/>
              <a:t> הביעו תפיסות שונות לגבי השתלבות הספרייה:</a:t>
            </a:r>
          </a:p>
          <a:p>
            <a:pPr lvl="1"/>
            <a:r>
              <a:rPr lang="he-IL" sz="2400" dirty="0" smtClean="0"/>
              <a:t>הספרייה מעורבת במידה </a:t>
            </a:r>
            <a:r>
              <a:rPr lang="he-IL" sz="2400" dirty="0" err="1" smtClean="0"/>
              <a:t>מסויימת</a:t>
            </a:r>
            <a:r>
              <a:rPr lang="he-IL" sz="2400" dirty="0" smtClean="0"/>
              <a:t> ומספקת.</a:t>
            </a:r>
          </a:p>
          <a:p>
            <a:pPr lvl="1"/>
            <a:r>
              <a:rPr lang="he-IL" sz="2400" dirty="0" smtClean="0"/>
              <a:t>הספרייה אמורה לפעול יותר בנושא.</a:t>
            </a:r>
          </a:p>
          <a:p>
            <a:pPr lvl="1"/>
            <a:r>
              <a:rPr lang="he-IL" sz="2400" dirty="0" smtClean="0"/>
              <a:t>למרות פעילות הספרייה אין מספיק שיתוף פעולה מהסגל.</a:t>
            </a:r>
          </a:p>
          <a:p>
            <a:pPr lvl="1"/>
            <a:r>
              <a:rPr lang="he-IL" sz="2400" dirty="0" smtClean="0"/>
              <a:t>חוסר בהשתלמויות והכנה מספקת של הספרנים לפעילות זו.</a:t>
            </a:r>
            <a:endParaRPr lang="he-IL" sz="2400" dirty="0"/>
          </a:p>
        </p:txBody>
      </p:sp>
      <p:sp>
        <p:nvSpPr>
          <p:cNvPr id="5" name="מציין מיקום של מספר שקופית 4"/>
          <p:cNvSpPr>
            <a:spLocks noGrp="1"/>
          </p:cNvSpPr>
          <p:nvPr>
            <p:ph type="sldNum" sz="quarter" idx="12"/>
          </p:nvPr>
        </p:nvSpPr>
        <p:spPr/>
        <p:txBody>
          <a:bodyPr/>
          <a:lstStyle/>
          <a:p>
            <a:fld id="{150A6103-F53A-4C9B-85D3-5E08D8109A41}" type="slidenum">
              <a:rPr lang="he-IL" smtClean="0"/>
              <a:pPr/>
              <a:t>26</a:t>
            </a:fld>
            <a:endParaRPr lang="he-IL"/>
          </a:p>
        </p:txBody>
      </p:sp>
    </p:spTree>
    <p:extLst>
      <p:ext uri="{BB962C8B-B14F-4D97-AF65-F5344CB8AC3E}">
        <p14:creationId xmlns:p14="http://schemas.microsoft.com/office/powerpoint/2010/main" val="24534118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706090"/>
          </a:xfrm>
        </p:spPr>
        <p:txBody>
          <a:bodyPr>
            <a:normAutofit fontScale="90000"/>
          </a:bodyPr>
          <a:lstStyle/>
          <a:p>
            <a:r>
              <a:rPr lang="he-IL" b="1" dirty="0" smtClean="0">
                <a:solidFill>
                  <a:srgbClr val="C00000"/>
                </a:solidFill>
                <a:cs typeface="+mn-cs"/>
              </a:rPr>
              <a:t>סיכום הממצאים מהשאלונים</a:t>
            </a:r>
            <a:endParaRPr lang="he-IL" b="1" dirty="0">
              <a:solidFill>
                <a:srgbClr val="C00000"/>
              </a:solidFill>
              <a:cs typeface="+mn-cs"/>
            </a:endParaRPr>
          </a:p>
        </p:txBody>
      </p:sp>
      <p:sp>
        <p:nvSpPr>
          <p:cNvPr id="3" name="מציין מיקום תוכן 2"/>
          <p:cNvSpPr>
            <a:spLocks noGrp="1"/>
          </p:cNvSpPr>
          <p:nvPr>
            <p:ph idx="1"/>
          </p:nvPr>
        </p:nvSpPr>
        <p:spPr>
          <a:xfrm>
            <a:off x="457200" y="1196752"/>
            <a:ext cx="8229600" cy="4929411"/>
          </a:xfrm>
        </p:spPr>
        <p:txBody>
          <a:bodyPr>
            <a:normAutofit lnSpcReduction="10000"/>
          </a:bodyPr>
          <a:lstStyle/>
          <a:p>
            <a:r>
              <a:rPr lang="he-IL" sz="2800" dirty="0"/>
              <a:t>מספר דומה של ספרנים ואנשי סגל </a:t>
            </a:r>
            <a:r>
              <a:rPr lang="he-IL" sz="2800" dirty="0" smtClean="0"/>
              <a:t>אקדמי (28%) </a:t>
            </a:r>
            <a:r>
              <a:rPr lang="he-IL" sz="2800" dirty="0"/>
              <a:t>ענו כי לספרנים </a:t>
            </a:r>
            <a:r>
              <a:rPr lang="he-IL" sz="2800" b="1" u="sng" dirty="0"/>
              <a:t>יש יכולת להשתלב </a:t>
            </a:r>
            <a:r>
              <a:rPr lang="he-IL" sz="2800" dirty="0"/>
              <a:t>בתהליכי התקשורת </a:t>
            </a:r>
            <a:r>
              <a:rPr lang="he-IL" sz="2800" dirty="0" smtClean="0"/>
              <a:t>המחקרית</a:t>
            </a:r>
          </a:p>
          <a:p>
            <a:endParaRPr lang="he-IL" sz="2800" dirty="0" smtClean="0"/>
          </a:p>
          <a:p>
            <a:r>
              <a:rPr lang="he-IL" sz="2800" dirty="0"/>
              <a:t>האם הספרייה אמורה </a:t>
            </a:r>
            <a:r>
              <a:rPr lang="he-IL" sz="2800" dirty="0" smtClean="0"/>
              <a:t>להשתלב?</a:t>
            </a:r>
          </a:p>
          <a:p>
            <a:pPr>
              <a:buNone/>
            </a:pPr>
            <a:r>
              <a:rPr lang="he-IL" sz="2800" dirty="0" smtClean="0"/>
              <a:t>    רק </a:t>
            </a:r>
            <a:r>
              <a:rPr lang="he-IL" sz="2800" b="1" dirty="0">
                <a:solidFill>
                  <a:srgbClr val="0070C0"/>
                </a:solidFill>
              </a:rPr>
              <a:t>36%</a:t>
            </a:r>
            <a:r>
              <a:rPr lang="he-IL" sz="2800" dirty="0"/>
              <a:t> מהספרנים טענו שכן </a:t>
            </a:r>
            <a:endParaRPr lang="he-IL" sz="2800" dirty="0" smtClean="0"/>
          </a:p>
          <a:p>
            <a:pPr>
              <a:buNone/>
            </a:pPr>
            <a:r>
              <a:rPr lang="he-IL" sz="2800" dirty="0" smtClean="0"/>
              <a:t>   לעומת </a:t>
            </a:r>
            <a:r>
              <a:rPr lang="he-IL" sz="2800" b="1" dirty="0">
                <a:solidFill>
                  <a:srgbClr val="0070C0"/>
                </a:solidFill>
              </a:rPr>
              <a:t>55%</a:t>
            </a:r>
            <a:r>
              <a:rPr lang="he-IL" sz="2800" dirty="0"/>
              <a:t> מאנשי </a:t>
            </a:r>
            <a:r>
              <a:rPr lang="he-IL" sz="2800" dirty="0" smtClean="0"/>
              <a:t>הסגל</a:t>
            </a:r>
          </a:p>
          <a:p>
            <a:pPr marL="0" indent="0">
              <a:buNone/>
            </a:pPr>
            <a:endParaRPr lang="he-IL" sz="2800" dirty="0" smtClean="0"/>
          </a:p>
          <a:p>
            <a:r>
              <a:rPr lang="he-IL" sz="2800" dirty="0"/>
              <a:t>דווקא אנשי הסגל סבורים </a:t>
            </a:r>
            <a:r>
              <a:rPr lang="he-IL" sz="2800" dirty="0" smtClean="0"/>
              <a:t>באחוזים גבוהים יותר שהספרייה </a:t>
            </a:r>
            <a:r>
              <a:rPr lang="he-IL" sz="2800" dirty="0"/>
              <a:t>אמורה להשתלב והספרנים סבורים כך באחוזים נמוכים </a:t>
            </a:r>
            <a:r>
              <a:rPr lang="he-IL" sz="2800" dirty="0" smtClean="0"/>
              <a:t>משמעותית.</a:t>
            </a:r>
            <a:endParaRPr lang="he-IL" sz="2800" dirty="0"/>
          </a:p>
        </p:txBody>
      </p:sp>
      <p:sp>
        <p:nvSpPr>
          <p:cNvPr id="5" name="מציין מיקום של מספר שקופית 4"/>
          <p:cNvSpPr>
            <a:spLocks noGrp="1"/>
          </p:cNvSpPr>
          <p:nvPr>
            <p:ph type="sldNum" sz="quarter" idx="12"/>
          </p:nvPr>
        </p:nvSpPr>
        <p:spPr/>
        <p:txBody>
          <a:bodyPr/>
          <a:lstStyle/>
          <a:p>
            <a:fld id="{150A6103-F53A-4C9B-85D3-5E08D8109A41}" type="slidenum">
              <a:rPr lang="he-IL" smtClean="0"/>
              <a:pPr/>
              <a:t>27</a:t>
            </a:fld>
            <a:endParaRPr lang="he-IL"/>
          </a:p>
        </p:txBody>
      </p:sp>
    </p:spTree>
    <p:extLst>
      <p:ext uri="{BB962C8B-B14F-4D97-AF65-F5344CB8AC3E}">
        <p14:creationId xmlns:p14="http://schemas.microsoft.com/office/powerpoint/2010/main" val="3886753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b="1" dirty="0" smtClean="0">
                <a:solidFill>
                  <a:srgbClr val="C00000"/>
                </a:solidFill>
                <a:cs typeface="+mn-cs"/>
              </a:rPr>
              <a:t>מסקנות והמלצות</a:t>
            </a:r>
            <a:endParaRPr lang="he-IL" b="1" dirty="0">
              <a:solidFill>
                <a:srgbClr val="C00000"/>
              </a:solidFill>
              <a:cs typeface="+mn-cs"/>
            </a:endParaRPr>
          </a:p>
        </p:txBody>
      </p:sp>
      <p:sp>
        <p:nvSpPr>
          <p:cNvPr id="3" name="מציין מיקום תוכן 2"/>
          <p:cNvSpPr>
            <a:spLocks noGrp="1"/>
          </p:cNvSpPr>
          <p:nvPr>
            <p:ph idx="1"/>
          </p:nvPr>
        </p:nvSpPr>
        <p:spPr>
          <a:xfrm>
            <a:off x="251520" y="1600200"/>
            <a:ext cx="8496944" cy="4525963"/>
          </a:xfrm>
        </p:spPr>
        <p:txBody>
          <a:bodyPr>
            <a:normAutofit lnSpcReduction="10000"/>
          </a:bodyPr>
          <a:lstStyle/>
          <a:p>
            <a:pPr>
              <a:lnSpc>
                <a:spcPct val="150000"/>
              </a:lnSpc>
              <a:buFont typeface="Wingdings" pitchFamily="2" charset="2"/>
              <a:buChar char="v"/>
            </a:pPr>
            <a:r>
              <a:rPr lang="he-IL" sz="2800" dirty="0" smtClean="0"/>
              <a:t>ניתן </a:t>
            </a:r>
            <a:r>
              <a:rPr lang="he-IL" sz="2800" dirty="0"/>
              <a:t>ללמוד מהממצאים כי </a:t>
            </a:r>
            <a:r>
              <a:rPr lang="he-IL" sz="2800" b="1" u="sng" dirty="0"/>
              <a:t>הספרייה יכולה </a:t>
            </a:r>
            <a:r>
              <a:rPr lang="he-IL" sz="2800" dirty="0"/>
              <a:t>לפתח תפקידים חדשים תוך שיתוף פעולה עם אנשי הסגל האקדמי ו</a:t>
            </a:r>
            <a:r>
              <a:rPr lang="he-IL" sz="2800" b="1" u="sng" dirty="0"/>
              <a:t>להשתלב</a:t>
            </a:r>
            <a:r>
              <a:rPr lang="he-IL" sz="2800" dirty="0"/>
              <a:t> בתקשורת המחקרית. </a:t>
            </a:r>
            <a:r>
              <a:rPr lang="en-US" sz="2800" dirty="0" smtClean="0"/>
              <a:t/>
            </a:r>
            <a:br>
              <a:rPr lang="en-US" sz="2800" dirty="0" smtClean="0"/>
            </a:br>
            <a:endParaRPr lang="en-US" sz="2800" dirty="0"/>
          </a:p>
          <a:p>
            <a:pPr>
              <a:lnSpc>
                <a:spcPct val="150000"/>
              </a:lnSpc>
              <a:buFont typeface="Wingdings" pitchFamily="2" charset="2"/>
              <a:buChar char="v"/>
            </a:pPr>
            <a:r>
              <a:rPr lang="he-IL" sz="2800" dirty="0"/>
              <a:t>ניתן להקים צוות של ספרנים שתפקידם יהיה כמעיין </a:t>
            </a:r>
            <a:r>
              <a:rPr lang="he-IL" sz="2800" b="1" u="sng" dirty="0"/>
              <a:t>'ספרני מחקר' </a:t>
            </a:r>
            <a:r>
              <a:rPr lang="he-IL" sz="2800" dirty="0"/>
              <a:t>שיעבדו עם החוקרים וישתלבו בתהליך התקשורת המחקרית. </a:t>
            </a:r>
            <a:endParaRPr lang="he-IL" sz="2800" dirty="0" smtClean="0"/>
          </a:p>
          <a:p>
            <a:pPr>
              <a:buFont typeface="Wingdings" pitchFamily="2" charset="2"/>
              <a:buChar char="v"/>
            </a:pPr>
            <a:endParaRPr lang="en-US" sz="2800" dirty="0"/>
          </a:p>
          <a:p>
            <a:pPr>
              <a:buNone/>
            </a:pPr>
            <a:endParaRPr lang="he-IL" dirty="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28</a:t>
            </a:fld>
            <a:endParaRPr lang="he-IL"/>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lstStyle/>
          <a:p>
            <a:fld id="{150A6103-F53A-4C9B-85D3-5E08D8109A41}" type="slidenum">
              <a:rPr lang="he-IL" smtClean="0"/>
              <a:pPr/>
              <a:t>29</a:t>
            </a:fld>
            <a:endParaRPr lang="he-IL"/>
          </a:p>
        </p:txBody>
      </p:sp>
      <p:sp>
        <p:nvSpPr>
          <p:cNvPr id="4" name="מלבן 3"/>
          <p:cNvSpPr/>
          <p:nvPr/>
        </p:nvSpPr>
        <p:spPr>
          <a:xfrm>
            <a:off x="323528" y="476672"/>
            <a:ext cx="8352928" cy="8319200"/>
          </a:xfrm>
          <a:prstGeom prst="rect">
            <a:avLst/>
          </a:prstGeom>
        </p:spPr>
        <p:txBody>
          <a:bodyPr wrap="square">
            <a:spAutoFit/>
          </a:bodyPr>
          <a:lstStyle/>
          <a:p>
            <a:pPr marL="342900" lvl="0" indent="-342900">
              <a:lnSpc>
                <a:spcPct val="150000"/>
              </a:lnSpc>
              <a:spcBef>
                <a:spcPct val="20000"/>
              </a:spcBef>
              <a:buFont typeface="Wingdings" pitchFamily="2" charset="2"/>
              <a:buChar char="v"/>
            </a:pPr>
            <a:r>
              <a:rPr lang="he-IL" sz="2800" dirty="0">
                <a:solidFill>
                  <a:prstClr val="black"/>
                </a:solidFill>
              </a:rPr>
              <a:t>יש להוסיף במסגרת </a:t>
            </a:r>
            <a:r>
              <a:rPr lang="he-IL" sz="2800" b="1" u="sng" dirty="0">
                <a:solidFill>
                  <a:prstClr val="black"/>
                </a:solidFill>
              </a:rPr>
              <a:t>מערך ההוראה לספרנות </a:t>
            </a:r>
            <a:r>
              <a:rPr lang="he-IL" sz="2800" dirty="0">
                <a:solidFill>
                  <a:prstClr val="black"/>
                </a:solidFill>
              </a:rPr>
              <a:t>קורסים העוסקים בפיתוח כישורי הדרכה/ הוראה ועבודה עם סגל אקדמי</a:t>
            </a:r>
            <a:r>
              <a:rPr lang="he-IL" sz="2800" dirty="0" smtClean="0">
                <a:solidFill>
                  <a:prstClr val="black"/>
                </a:solidFill>
              </a:rPr>
              <a:t>.</a:t>
            </a:r>
          </a:p>
          <a:p>
            <a:pPr marL="342900" lvl="0" indent="-342900">
              <a:lnSpc>
                <a:spcPct val="150000"/>
              </a:lnSpc>
              <a:spcBef>
                <a:spcPct val="20000"/>
              </a:spcBef>
              <a:buFont typeface="Wingdings" pitchFamily="2" charset="2"/>
              <a:buChar char="v"/>
            </a:pPr>
            <a:endParaRPr lang="he-IL" sz="2800" dirty="0">
              <a:solidFill>
                <a:prstClr val="black"/>
              </a:solidFill>
            </a:endParaRPr>
          </a:p>
          <a:p>
            <a:pPr>
              <a:lnSpc>
                <a:spcPct val="150000"/>
              </a:lnSpc>
              <a:buFont typeface="Wingdings" pitchFamily="2" charset="2"/>
              <a:buChar char="v"/>
            </a:pPr>
            <a:r>
              <a:rPr lang="he-IL" sz="2800" dirty="0" smtClean="0"/>
              <a:t>למרות </a:t>
            </a:r>
            <a:r>
              <a:rPr lang="he-IL" sz="2800" dirty="0"/>
              <a:t>הידע הרב והמעמיק הקיים בספריות המחלקתיות, </a:t>
            </a:r>
            <a:r>
              <a:rPr lang="he-IL" sz="2800" dirty="0" smtClean="0"/>
              <a:t>  </a:t>
            </a:r>
            <a:r>
              <a:rPr lang="en-US" sz="2800" dirty="0" smtClean="0"/>
              <a:t/>
            </a:r>
            <a:br>
              <a:rPr lang="en-US" sz="2800" dirty="0" smtClean="0"/>
            </a:br>
            <a:r>
              <a:rPr lang="he-IL" sz="2800" dirty="0" smtClean="0"/>
              <a:t>   המצב </a:t>
            </a:r>
            <a:r>
              <a:rPr lang="he-IL" sz="2800" dirty="0"/>
              <a:t>הקיים כיום לא מאפשר </a:t>
            </a:r>
            <a:r>
              <a:rPr lang="he-IL" sz="2800" dirty="0" smtClean="0"/>
              <a:t>לספרנים לפתח תפקידים  </a:t>
            </a:r>
            <a:r>
              <a:rPr lang="en-US" sz="2800" dirty="0" smtClean="0"/>
              <a:t/>
            </a:r>
            <a:br>
              <a:rPr lang="en-US" sz="2800" dirty="0" smtClean="0"/>
            </a:br>
            <a:r>
              <a:rPr lang="he-IL" sz="2800" dirty="0" smtClean="0"/>
              <a:t>   נוספים ולכן </a:t>
            </a:r>
            <a:r>
              <a:rPr lang="he-IL" sz="2800" dirty="0"/>
              <a:t>נראה כי יש ליצור </a:t>
            </a:r>
            <a:r>
              <a:rPr lang="he-IL" sz="2800" b="1" u="sng" dirty="0"/>
              <a:t>ארגון מחדש של הספריות </a:t>
            </a:r>
            <a:r>
              <a:rPr lang="en-US" sz="2800" b="1" u="sng" dirty="0" smtClean="0"/>
              <a:t/>
            </a:r>
            <a:br>
              <a:rPr lang="en-US" sz="2800" b="1" u="sng" dirty="0" smtClean="0"/>
            </a:br>
            <a:r>
              <a:rPr lang="he-IL" sz="2800" b="1" dirty="0" smtClean="0"/>
              <a:t>   </a:t>
            </a:r>
            <a:r>
              <a:rPr lang="he-IL" sz="2800" b="1" u="sng" dirty="0" err="1" smtClean="0"/>
              <a:t>הפקולטתיות</a:t>
            </a:r>
            <a:r>
              <a:rPr lang="he-IL" sz="2800" dirty="0" smtClean="0"/>
              <a:t> </a:t>
            </a:r>
            <a:r>
              <a:rPr lang="he-IL" sz="2800" dirty="0"/>
              <a:t>הגדולות כך שיביאו לידי ביטוי את יתרונות </a:t>
            </a:r>
            <a:r>
              <a:rPr lang="en-US" sz="2800" dirty="0" smtClean="0"/>
              <a:t/>
            </a:r>
            <a:br>
              <a:rPr lang="en-US" sz="2800" dirty="0" smtClean="0"/>
            </a:br>
            <a:r>
              <a:rPr lang="he-IL" sz="2800" dirty="0" smtClean="0"/>
              <a:t>   הספרייה </a:t>
            </a:r>
            <a:r>
              <a:rPr lang="he-IL" sz="2800" dirty="0"/>
              <a:t>המחלקתית בתוך הספרייה </a:t>
            </a:r>
            <a:r>
              <a:rPr lang="he-IL" sz="2800" dirty="0" smtClean="0"/>
              <a:t>הפקולטתית.</a:t>
            </a:r>
            <a:endParaRPr lang="he-IL" sz="2800" dirty="0" smtClean="0">
              <a:solidFill>
                <a:srgbClr val="00B0F0"/>
              </a:solidFill>
            </a:endParaRPr>
          </a:p>
          <a:p>
            <a:pPr>
              <a:lnSpc>
                <a:spcPct val="150000"/>
              </a:lnSpc>
            </a:pPr>
            <a:endParaRPr lang="he-IL" sz="2400" dirty="0" smtClean="0"/>
          </a:p>
          <a:p>
            <a:pPr>
              <a:lnSpc>
                <a:spcPct val="150000"/>
              </a:lnSpc>
            </a:pPr>
            <a:endParaRPr lang="he-IL" sz="2400" dirty="0" smtClean="0"/>
          </a:p>
          <a:p>
            <a:r>
              <a:rPr lang="he-IL" sz="2400" dirty="0"/>
              <a:t> </a:t>
            </a:r>
            <a:endParaRPr lang="en-US" sz="2400" dirty="0"/>
          </a:p>
          <a:p>
            <a:pPr>
              <a:lnSpc>
                <a:spcPct val="150000"/>
              </a:lnSpc>
            </a:pPr>
            <a:endParaRPr lang="he-IL" sz="2200" dirty="0"/>
          </a:p>
          <a:p>
            <a:pPr>
              <a:buFont typeface="Wingdings" pitchFamily="2" charset="2"/>
              <a:buChar char="v"/>
            </a:pPr>
            <a:endParaRPr lang="en-US" sz="2200" dirty="0"/>
          </a:p>
        </p:txBody>
      </p:sp>
    </p:spTree>
    <p:extLst>
      <p:ext uri="{BB962C8B-B14F-4D97-AF65-F5344CB8AC3E}">
        <p14:creationId xmlns:p14="http://schemas.microsoft.com/office/powerpoint/2010/main" val="25243272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z="4000" b="1" dirty="0" smtClean="0">
                <a:solidFill>
                  <a:srgbClr val="C00000"/>
                </a:solidFill>
                <a:cs typeface="+mn-cs"/>
              </a:rPr>
              <a:t>רקע:</a:t>
            </a:r>
            <a:r>
              <a:rPr lang="he-IL" b="1" dirty="0" smtClean="0">
                <a:solidFill>
                  <a:srgbClr val="C00000"/>
                </a:solidFill>
                <a:cs typeface="+mn-cs"/>
              </a:rPr>
              <a:t> </a:t>
            </a:r>
            <a:r>
              <a:rPr lang="he-IL" sz="3600" b="1" dirty="0" smtClean="0">
                <a:solidFill>
                  <a:srgbClr val="C00000"/>
                </a:solidFill>
                <a:cs typeface="+mn-cs"/>
              </a:rPr>
              <a:t>הגישה הפתוחה</a:t>
            </a:r>
            <a:endParaRPr lang="he-IL" sz="3600" dirty="0">
              <a:cs typeface="+mn-cs"/>
            </a:endParaRPr>
          </a:p>
        </p:txBody>
      </p:sp>
      <p:sp>
        <p:nvSpPr>
          <p:cNvPr id="3" name="מציין מיקום תוכן 2"/>
          <p:cNvSpPr>
            <a:spLocks noGrp="1"/>
          </p:cNvSpPr>
          <p:nvPr>
            <p:ph idx="1"/>
          </p:nvPr>
        </p:nvSpPr>
        <p:spPr>
          <a:xfrm>
            <a:off x="611560" y="1484784"/>
            <a:ext cx="8075240" cy="5256584"/>
          </a:xfrm>
        </p:spPr>
        <p:txBody>
          <a:bodyPr>
            <a:noAutofit/>
          </a:bodyPr>
          <a:lstStyle/>
          <a:p>
            <a:pPr>
              <a:lnSpc>
                <a:spcPct val="160000"/>
              </a:lnSpc>
              <a:buFont typeface="Wingdings" pitchFamily="2" charset="2"/>
              <a:buChar char="v"/>
            </a:pPr>
            <a:r>
              <a:rPr lang="he-IL" sz="2800" dirty="0" smtClean="0"/>
              <a:t>רעיון הגישה הפתוחה החל להתפתח כבר בשנת 1998. </a:t>
            </a:r>
          </a:p>
          <a:p>
            <a:pPr>
              <a:lnSpc>
                <a:spcPct val="160000"/>
              </a:lnSpc>
              <a:buFont typeface="Wingdings" pitchFamily="2" charset="2"/>
              <a:buChar char="v"/>
            </a:pPr>
            <a:r>
              <a:rPr lang="he-IL" sz="2800" dirty="0" smtClean="0"/>
              <a:t>את הרעיון הגה ד"ר סטיבן הרנד (</a:t>
            </a:r>
            <a:r>
              <a:rPr lang="en-US" sz="2800" dirty="0" err="1" smtClean="0"/>
              <a:t>Stevan</a:t>
            </a:r>
            <a:r>
              <a:rPr lang="en-US" sz="2800" dirty="0" smtClean="0"/>
              <a:t> </a:t>
            </a:r>
            <a:r>
              <a:rPr lang="en-US" sz="2800" dirty="0" err="1" smtClean="0"/>
              <a:t>Harnad</a:t>
            </a:r>
            <a:r>
              <a:rPr lang="he-IL" sz="2800" dirty="0" smtClean="0"/>
              <a:t>) מאוניברסיטת סאות'המפטון באנגליה. כבר בשנת 1994 הוא טען כי חוקרים אינם צריכים להיות כבולים להסכמים שנכפים עליהם על ידי המו"לים, אלא הם אלו שצריכים לשלוט במאמרים שהם מפרסמים ולפרסם אותם באמצעות המוסד שאליו הם שייכים</a:t>
            </a:r>
            <a:r>
              <a:rPr lang="he-IL" sz="2400" dirty="0" smtClean="0"/>
              <a:t>. </a:t>
            </a:r>
          </a:p>
        </p:txBody>
      </p:sp>
      <p:sp>
        <p:nvSpPr>
          <p:cNvPr id="5" name="מציין מיקום של מספר שקופית 4"/>
          <p:cNvSpPr>
            <a:spLocks noGrp="1"/>
          </p:cNvSpPr>
          <p:nvPr>
            <p:ph type="sldNum" sz="quarter" idx="12"/>
          </p:nvPr>
        </p:nvSpPr>
        <p:spPr/>
        <p:txBody>
          <a:bodyPr/>
          <a:lstStyle/>
          <a:p>
            <a:fld id="{150A6103-F53A-4C9B-85D3-5E08D8109A41}" type="slidenum">
              <a:rPr lang="he-IL" smtClean="0"/>
              <a:pPr/>
              <a:t>3</a:t>
            </a:fld>
            <a:endParaRPr lang="he-IL"/>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z="4000" b="1" dirty="0">
                <a:solidFill>
                  <a:srgbClr val="C00000"/>
                </a:solidFill>
                <a:cs typeface="Arial"/>
              </a:rPr>
              <a:t>רקע:</a:t>
            </a:r>
            <a:r>
              <a:rPr lang="he-IL" b="1" dirty="0">
                <a:solidFill>
                  <a:srgbClr val="C00000"/>
                </a:solidFill>
                <a:cs typeface="Arial"/>
              </a:rPr>
              <a:t> </a:t>
            </a:r>
            <a:r>
              <a:rPr lang="he-IL" sz="3600" b="1" dirty="0">
                <a:solidFill>
                  <a:srgbClr val="C00000"/>
                </a:solidFill>
                <a:cs typeface="Arial"/>
              </a:rPr>
              <a:t>הגישה הפתוחה</a:t>
            </a:r>
            <a:endParaRPr lang="he-IL" dirty="0"/>
          </a:p>
        </p:txBody>
      </p:sp>
      <p:sp>
        <p:nvSpPr>
          <p:cNvPr id="3" name="Content Placeholder 2"/>
          <p:cNvSpPr>
            <a:spLocks noGrp="1"/>
          </p:cNvSpPr>
          <p:nvPr>
            <p:ph idx="1"/>
          </p:nvPr>
        </p:nvSpPr>
        <p:spPr/>
        <p:txBody>
          <a:bodyPr>
            <a:normAutofit fontScale="92500"/>
          </a:bodyPr>
          <a:lstStyle/>
          <a:p>
            <a:pPr>
              <a:lnSpc>
                <a:spcPct val="250000"/>
              </a:lnSpc>
            </a:pPr>
            <a:r>
              <a:rPr lang="he-IL" dirty="0" smtClean="0"/>
              <a:t>ד"ר הרנד </a:t>
            </a:r>
            <a:r>
              <a:rPr lang="he-IL" dirty="0"/>
              <a:t>תמך בפיתוח </a:t>
            </a:r>
            <a:r>
              <a:rPr lang="he-IL" u="sng" dirty="0"/>
              <a:t>ארכיב אישי </a:t>
            </a:r>
            <a:r>
              <a:rPr lang="he-IL" dirty="0"/>
              <a:t>של חוקרים או </a:t>
            </a:r>
            <a:r>
              <a:rPr lang="he-IL" u="sng" dirty="0"/>
              <a:t>ארכיונים מוסדיים </a:t>
            </a:r>
            <a:r>
              <a:rPr lang="he-IL" dirty="0"/>
              <a:t>אשר יאפשרו גישה חופשית למחקרים </a:t>
            </a:r>
            <a:r>
              <a:rPr lang="he-IL" dirty="0" smtClean="0"/>
              <a:t>שלא </a:t>
            </a:r>
            <a:r>
              <a:rPr lang="he-IL" dirty="0"/>
              <a:t>באמצעות התנאים שהמו"לים מציבים. </a:t>
            </a:r>
            <a:endParaRPr lang="he-IL" dirty="0">
              <a:solidFill>
                <a:srgbClr val="FF0000"/>
              </a:solidFill>
            </a:endParaRPr>
          </a:p>
          <a:p>
            <a:endParaRPr lang="he-IL" dirty="0"/>
          </a:p>
        </p:txBody>
      </p:sp>
      <p:sp>
        <p:nvSpPr>
          <p:cNvPr id="4" name="Slide Number Placeholder 3"/>
          <p:cNvSpPr>
            <a:spLocks noGrp="1"/>
          </p:cNvSpPr>
          <p:nvPr>
            <p:ph type="sldNum" sz="quarter" idx="12"/>
          </p:nvPr>
        </p:nvSpPr>
        <p:spPr/>
        <p:txBody>
          <a:bodyPr/>
          <a:lstStyle/>
          <a:p>
            <a:fld id="{150A6103-F53A-4C9B-85D3-5E08D8109A41}" type="slidenum">
              <a:rPr lang="he-IL" smtClean="0"/>
              <a:pPr/>
              <a:t>4</a:t>
            </a:fld>
            <a:endParaRPr lang="he-IL"/>
          </a:p>
        </p:txBody>
      </p:sp>
    </p:spTree>
    <p:extLst>
      <p:ext uri="{BB962C8B-B14F-4D97-AF65-F5344CB8AC3E}">
        <p14:creationId xmlns:p14="http://schemas.microsoft.com/office/powerpoint/2010/main" val="4250531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490066"/>
          </a:xfrm>
        </p:spPr>
        <p:txBody>
          <a:bodyPr>
            <a:normAutofit fontScale="90000"/>
          </a:bodyPr>
          <a:lstStyle/>
          <a:p>
            <a:r>
              <a:rPr lang="he-IL" b="1" dirty="0" smtClean="0">
                <a:solidFill>
                  <a:srgbClr val="C00000"/>
                </a:solidFill>
                <a:cs typeface="+mn-cs"/>
              </a:rPr>
              <a:t>תקשורת מחקרית</a:t>
            </a:r>
            <a:br>
              <a:rPr lang="he-IL" b="1" dirty="0" smtClean="0">
                <a:solidFill>
                  <a:srgbClr val="C00000"/>
                </a:solidFill>
                <a:cs typeface="+mn-cs"/>
              </a:rPr>
            </a:br>
            <a:r>
              <a:rPr lang="he-IL" b="1" dirty="0" smtClean="0">
                <a:solidFill>
                  <a:srgbClr val="C00000"/>
                </a:solidFill>
                <a:cs typeface="+mn-cs"/>
              </a:rPr>
              <a:t> </a:t>
            </a:r>
            <a:r>
              <a:rPr lang="en-US" sz="4000" b="1" dirty="0" smtClean="0">
                <a:solidFill>
                  <a:srgbClr val="C00000"/>
                </a:solidFill>
                <a:cs typeface="+mn-cs"/>
              </a:rPr>
              <a:t>(Scholarly communication)</a:t>
            </a:r>
            <a:endParaRPr lang="he-IL" sz="4000" b="1" dirty="0">
              <a:solidFill>
                <a:srgbClr val="C00000"/>
              </a:solidFill>
              <a:cs typeface="+mn-cs"/>
            </a:endParaRPr>
          </a:p>
        </p:txBody>
      </p:sp>
      <p:sp>
        <p:nvSpPr>
          <p:cNvPr id="3" name="מציין מיקום תוכן 2"/>
          <p:cNvSpPr>
            <a:spLocks noGrp="1"/>
          </p:cNvSpPr>
          <p:nvPr>
            <p:ph idx="1"/>
          </p:nvPr>
        </p:nvSpPr>
        <p:spPr>
          <a:xfrm>
            <a:off x="467544" y="1124744"/>
            <a:ext cx="8219256" cy="5184576"/>
          </a:xfrm>
        </p:spPr>
        <p:txBody>
          <a:bodyPr>
            <a:normAutofit fontScale="25000" lnSpcReduction="20000"/>
          </a:bodyPr>
          <a:lstStyle/>
          <a:p>
            <a:pPr>
              <a:lnSpc>
                <a:spcPct val="220000"/>
              </a:lnSpc>
              <a:buFont typeface="Wingdings" pitchFamily="2" charset="2"/>
              <a:buChar char="v"/>
            </a:pPr>
            <a:r>
              <a:rPr lang="he-IL" sz="9600" dirty="0" smtClean="0"/>
              <a:t> על </a:t>
            </a:r>
            <a:r>
              <a:rPr lang="he-IL" sz="9600" dirty="0"/>
              <a:t>פי הגדרת ה- </a:t>
            </a:r>
            <a:r>
              <a:rPr lang="en-US" sz="9600" dirty="0"/>
              <a:t>ACRL </a:t>
            </a:r>
            <a:r>
              <a:rPr lang="he-IL" sz="9600" dirty="0" smtClean="0"/>
              <a:t> התקשורת </a:t>
            </a:r>
            <a:r>
              <a:rPr lang="he-IL" sz="9600" dirty="0"/>
              <a:t>המחקרית מוגדרת כ"מערכת אשר דרכה מחקרים ופרסומים מדעיים אחרים נוצרים, מוערכים, מופצים לקהילות מדעיות ונשמרים לשימוש עתידי</a:t>
            </a:r>
            <a:r>
              <a:rPr lang="he-IL" sz="9600" dirty="0" smtClean="0"/>
              <a:t>.</a:t>
            </a:r>
          </a:p>
          <a:p>
            <a:pPr>
              <a:lnSpc>
                <a:spcPct val="220000"/>
              </a:lnSpc>
              <a:buFont typeface="Wingdings" pitchFamily="2" charset="2"/>
              <a:buChar char="v"/>
            </a:pPr>
            <a:r>
              <a:rPr lang="he-IL" sz="9600" dirty="0" smtClean="0"/>
              <a:t>מערכת </a:t>
            </a:r>
            <a:r>
              <a:rPr lang="he-IL" sz="9600" dirty="0"/>
              <a:t>תקשורתית זו מתנהלת </a:t>
            </a:r>
            <a:r>
              <a:rPr lang="he-IL" sz="9600" u="sng" dirty="0"/>
              <a:t>בערוצים פורמליים </a:t>
            </a:r>
            <a:r>
              <a:rPr lang="he-IL" sz="9600" dirty="0"/>
              <a:t>ומניבה מחקרים ופרסומים מדעיים אשר נבדקו בשיפוט עמיתים </a:t>
            </a:r>
            <a:r>
              <a:rPr lang="he-IL" sz="9600" u="sng" dirty="0"/>
              <a:t>ובערוצים בלתי פורמליים </a:t>
            </a:r>
            <a:r>
              <a:rPr lang="he-IL" sz="9600" dirty="0"/>
              <a:t>כגון דיונים ברשימות תפוצה, קהילות חוקרים באינטרנט" (</a:t>
            </a:r>
            <a:r>
              <a:rPr lang="en-US" sz="9600" dirty="0"/>
              <a:t>ACRL, 2006 in Bergman, 2006, p.108</a:t>
            </a:r>
            <a:r>
              <a:rPr lang="he-IL" sz="9600" dirty="0"/>
              <a:t>). </a:t>
            </a:r>
            <a:endParaRPr lang="he-IL" sz="9600" dirty="0" smtClean="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5</a:t>
            </a:fld>
            <a:endParaRPr lang="he-IL"/>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z="4000" b="1" dirty="0">
                <a:solidFill>
                  <a:srgbClr val="C00000"/>
                </a:solidFill>
                <a:cs typeface="Arial"/>
              </a:rPr>
              <a:t>תקשורת מחקרית</a:t>
            </a:r>
            <a:endParaRPr lang="he-IL" dirty="0"/>
          </a:p>
        </p:txBody>
      </p:sp>
      <p:sp>
        <p:nvSpPr>
          <p:cNvPr id="3" name="Content Placeholder 2"/>
          <p:cNvSpPr>
            <a:spLocks noGrp="1"/>
          </p:cNvSpPr>
          <p:nvPr>
            <p:ph idx="1"/>
          </p:nvPr>
        </p:nvSpPr>
        <p:spPr/>
        <p:txBody>
          <a:bodyPr>
            <a:normAutofit fontScale="92500"/>
          </a:bodyPr>
          <a:lstStyle/>
          <a:p>
            <a:pPr>
              <a:lnSpc>
                <a:spcPct val="200000"/>
              </a:lnSpc>
              <a:buFont typeface="Wingdings" panose="05000000000000000000" pitchFamily="2" charset="2"/>
              <a:buChar char="v"/>
            </a:pPr>
            <a:r>
              <a:rPr lang="he-IL" dirty="0"/>
              <a:t>ערוצי התקשורת הולכים ומתפתחים משום שהמחקר כיום הולך ומתפתח בכיוונים רב תחומיים. כתוצאה מכך גם קהילות החוקרים מתחומים שונים שמשתפים ביניהם פעולה, הולכות וגדלות. </a:t>
            </a:r>
            <a:endParaRPr lang="he-IL" dirty="0">
              <a:solidFill>
                <a:srgbClr val="FF0000"/>
              </a:solidFill>
            </a:endParaRPr>
          </a:p>
          <a:p>
            <a:endParaRPr lang="he-IL" dirty="0"/>
          </a:p>
        </p:txBody>
      </p:sp>
      <p:sp>
        <p:nvSpPr>
          <p:cNvPr id="4" name="Slide Number Placeholder 3"/>
          <p:cNvSpPr>
            <a:spLocks noGrp="1"/>
          </p:cNvSpPr>
          <p:nvPr>
            <p:ph type="sldNum" sz="quarter" idx="12"/>
          </p:nvPr>
        </p:nvSpPr>
        <p:spPr/>
        <p:txBody>
          <a:bodyPr/>
          <a:lstStyle/>
          <a:p>
            <a:fld id="{150A6103-F53A-4C9B-85D3-5E08D8109A41}" type="slidenum">
              <a:rPr lang="he-IL" smtClean="0"/>
              <a:pPr/>
              <a:t>6</a:t>
            </a:fld>
            <a:endParaRPr lang="he-IL"/>
          </a:p>
        </p:txBody>
      </p:sp>
    </p:spTree>
    <p:extLst>
      <p:ext uri="{BB962C8B-B14F-4D97-AF65-F5344CB8AC3E}">
        <p14:creationId xmlns:p14="http://schemas.microsoft.com/office/powerpoint/2010/main" val="15449382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850106"/>
          </a:xfrm>
        </p:spPr>
        <p:txBody>
          <a:bodyPr>
            <a:normAutofit/>
          </a:bodyPr>
          <a:lstStyle/>
          <a:p>
            <a:r>
              <a:rPr lang="he-IL" sz="4000" b="1" dirty="0" smtClean="0">
                <a:solidFill>
                  <a:srgbClr val="C00000"/>
                </a:solidFill>
                <a:cs typeface="+mn-cs"/>
              </a:rPr>
              <a:t>תקשורת מחקרית</a:t>
            </a:r>
            <a:endParaRPr lang="he-IL" sz="3600" b="1" dirty="0">
              <a:solidFill>
                <a:srgbClr val="C00000"/>
              </a:solidFill>
              <a:cs typeface="+mn-cs"/>
            </a:endParaRPr>
          </a:p>
        </p:txBody>
      </p:sp>
      <p:sp>
        <p:nvSpPr>
          <p:cNvPr id="3" name="מציין מיקום תוכן 2"/>
          <p:cNvSpPr>
            <a:spLocks noGrp="1"/>
          </p:cNvSpPr>
          <p:nvPr>
            <p:ph idx="1"/>
          </p:nvPr>
        </p:nvSpPr>
        <p:spPr>
          <a:xfrm>
            <a:off x="457200" y="1340768"/>
            <a:ext cx="8229600" cy="4968552"/>
          </a:xfrm>
        </p:spPr>
        <p:txBody>
          <a:bodyPr>
            <a:normAutofit/>
          </a:bodyPr>
          <a:lstStyle/>
          <a:p>
            <a:pPr>
              <a:lnSpc>
                <a:spcPct val="200000"/>
              </a:lnSpc>
              <a:buFont typeface="Wingdings" pitchFamily="2" charset="2"/>
              <a:buChar char="v"/>
            </a:pPr>
            <a:r>
              <a:rPr lang="he-IL" dirty="0" smtClean="0"/>
              <a:t>הקשרים בין החוקרים באים לידי ביטוי בערוצי תקשורת שונים כגון, פגישות, דוא"ל, כנסים, בלוגים, בקהילות מקצועיות וירטואליות.</a:t>
            </a:r>
          </a:p>
          <a:p>
            <a:endParaRPr lang="he-IL" dirty="0" smtClean="0"/>
          </a:p>
        </p:txBody>
      </p:sp>
      <p:sp>
        <p:nvSpPr>
          <p:cNvPr id="5" name="מציין מיקום של מספר שקופית 4"/>
          <p:cNvSpPr>
            <a:spLocks noGrp="1"/>
          </p:cNvSpPr>
          <p:nvPr>
            <p:ph type="sldNum" sz="quarter" idx="12"/>
          </p:nvPr>
        </p:nvSpPr>
        <p:spPr/>
        <p:txBody>
          <a:bodyPr/>
          <a:lstStyle/>
          <a:p>
            <a:fld id="{150A6103-F53A-4C9B-85D3-5E08D8109A41}" type="slidenum">
              <a:rPr lang="he-IL" smtClean="0"/>
              <a:pPr/>
              <a:t>7</a:t>
            </a:fld>
            <a:endParaRPr lang="he-IL"/>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b="1" dirty="0" smtClean="0">
                <a:solidFill>
                  <a:srgbClr val="C00000"/>
                </a:solidFill>
                <a:cs typeface="+mn-cs"/>
              </a:rPr>
              <a:t>הספריות והתקשורת המחקרית</a:t>
            </a:r>
            <a:endParaRPr lang="he-IL" b="1" dirty="0">
              <a:solidFill>
                <a:srgbClr val="C00000"/>
              </a:solidFill>
              <a:cs typeface="+mn-cs"/>
            </a:endParaRPr>
          </a:p>
        </p:txBody>
      </p:sp>
      <p:sp>
        <p:nvSpPr>
          <p:cNvPr id="3" name="Content Placeholder 2"/>
          <p:cNvSpPr>
            <a:spLocks noGrp="1"/>
          </p:cNvSpPr>
          <p:nvPr>
            <p:ph idx="1"/>
          </p:nvPr>
        </p:nvSpPr>
        <p:spPr/>
        <p:txBody>
          <a:bodyPr/>
          <a:lstStyle/>
          <a:p>
            <a:pPr>
              <a:buFont typeface="Wingdings" pitchFamily="2" charset="2"/>
              <a:buChar char="v"/>
            </a:pPr>
            <a:r>
              <a:rPr lang="he-IL" dirty="0"/>
              <a:t>ספריות יכולות לפעול בתקשורת המחקרית בכמה היבטים:</a:t>
            </a:r>
          </a:p>
          <a:p>
            <a:r>
              <a:rPr lang="he-IL" b="1" dirty="0">
                <a:solidFill>
                  <a:srgbClr val="0070C0"/>
                </a:solidFill>
              </a:rPr>
              <a:t>גישה פתוחה- </a:t>
            </a:r>
            <a:r>
              <a:rPr lang="he-IL" dirty="0"/>
              <a:t>סיוע והדרכה לגבי מודלים שונים של גישה פתוחה. </a:t>
            </a:r>
          </a:p>
          <a:p>
            <a:r>
              <a:rPr lang="he-IL" b="1" dirty="0">
                <a:solidFill>
                  <a:srgbClr val="0070C0"/>
                </a:solidFill>
              </a:rPr>
              <a:t>זכויות יוצרים והסכמים לגבי פרסום- </a:t>
            </a:r>
            <a:r>
              <a:rPr lang="he-IL" dirty="0"/>
              <a:t>שימוש הוגן בחומרים והדרכה לגבי זכויות יוצרים. </a:t>
            </a:r>
          </a:p>
          <a:p>
            <a:r>
              <a:rPr lang="he-IL" b="1" dirty="0">
                <a:solidFill>
                  <a:srgbClr val="0070C0"/>
                </a:solidFill>
              </a:rPr>
              <a:t>תמיכה מחקרית- </a:t>
            </a:r>
            <a:r>
              <a:rPr lang="he-IL" dirty="0"/>
              <a:t>הערכת חומרים וסיוע באיתור מענקי מחקר, תקציבים ותמיכה.</a:t>
            </a:r>
          </a:p>
          <a:p>
            <a:endParaRPr lang="he-IL" dirty="0"/>
          </a:p>
        </p:txBody>
      </p:sp>
      <p:sp>
        <p:nvSpPr>
          <p:cNvPr id="4" name="Slide Number Placeholder 3"/>
          <p:cNvSpPr>
            <a:spLocks noGrp="1"/>
          </p:cNvSpPr>
          <p:nvPr>
            <p:ph type="sldNum" sz="quarter" idx="12"/>
          </p:nvPr>
        </p:nvSpPr>
        <p:spPr/>
        <p:txBody>
          <a:bodyPr/>
          <a:lstStyle/>
          <a:p>
            <a:fld id="{150A6103-F53A-4C9B-85D3-5E08D8109A41}" type="slidenum">
              <a:rPr lang="he-IL" smtClean="0"/>
              <a:pPr/>
              <a:t>8</a:t>
            </a:fld>
            <a:endParaRPr lang="he-IL"/>
          </a:p>
        </p:txBody>
      </p:sp>
    </p:spTree>
    <p:extLst>
      <p:ext uri="{BB962C8B-B14F-4D97-AF65-F5344CB8AC3E}">
        <p14:creationId xmlns:p14="http://schemas.microsoft.com/office/powerpoint/2010/main" val="37161871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sz="4000" b="1" dirty="0" smtClean="0">
                <a:solidFill>
                  <a:srgbClr val="C00000"/>
                </a:solidFill>
                <a:cs typeface="+mn-cs"/>
              </a:rPr>
              <a:t>מטרת המחקר</a:t>
            </a:r>
            <a:endParaRPr lang="he-IL" sz="4000" b="1" dirty="0">
              <a:solidFill>
                <a:srgbClr val="C00000"/>
              </a:solidFill>
              <a:cs typeface="+mn-cs"/>
            </a:endParaRPr>
          </a:p>
        </p:txBody>
      </p:sp>
      <p:sp>
        <p:nvSpPr>
          <p:cNvPr id="3" name="מציין מיקום תוכן 2"/>
          <p:cNvSpPr>
            <a:spLocks noGrp="1"/>
          </p:cNvSpPr>
          <p:nvPr>
            <p:ph idx="1"/>
          </p:nvPr>
        </p:nvSpPr>
        <p:spPr/>
        <p:txBody>
          <a:bodyPr>
            <a:normAutofit/>
          </a:bodyPr>
          <a:lstStyle/>
          <a:p>
            <a:pPr marL="0" indent="0">
              <a:lnSpc>
                <a:spcPct val="200000"/>
              </a:lnSpc>
              <a:buNone/>
            </a:pPr>
            <a:r>
              <a:rPr lang="he-IL" dirty="0" smtClean="0"/>
              <a:t>איתור </a:t>
            </a:r>
            <a:r>
              <a:rPr lang="he-IL" dirty="0"/>
              <a:t>והבנת התפיסות הקיימות בקרב הסגל האקדמי </a:t>
            </a:r>
            <a:r>
              <a:rPr lang="he-IL" dirty="0" smtClean="0"/>
              <a:t>והספרנים באקדמיה לגבי </a:t>
            </a:r>
            <a:r>
              <a:rPr lang="he-IL" dirty="0"/>
              <a:t>מקומה, תפקידה והשתלבותה של הספרייה האקדמית בתהליכי התקשורת </a:t>
            </a:r>
            <a:r>
              <a:rPr lang="he-IL" dirty="0" smtClean="0"/>
              <a:t>המחקרית.</a:t>
            </a:r>
            <a:endParaRPr lang="he-IL" dirty="0"/>
          </a:p>
          <a:p>
            <a:endParaRPr lang="he-IL" dirty="0" smtClean="0"/>
          </a:p>
          <a:p>
            <a:pPr>
              <a:buNone/>
            </a:pPr>
            <a:endParaRPr lang="he-IL" dirty="0"/>
          </a:p>
        </p:txBody>
      </p:sp>
      <p:sp>
        <p:nvSpPr>
          <p:cNvPr id="4" name="מציין מיקום של מספר שקופית 3"/>
          <p:cNvSpPr>
            <a:spLocks noGrp="1"/>
          </p:cNvSpPr>
          <p:nvPr>
            <p:ph type="sldNum" sz="quarter" idx="12"/>
          </p:nvPr>
        </p:nvSpPr>
        <p:spPr/>
        <p:txBody>
          <a:bodyPr/>
          <a:lstStyle/>
          <a:p>
            <a:fld id="{150A6103-F53A-4C9B-85D3-5E08D8109A41}" type="slidenum">
              <a:rPr lang="he-IL" smtClean="0"/>
              <a:pPr/>
              <a:t>9</a:t>
            </a:fld>
            <a:endParaRPr lang="he-IL"/>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גווני אפור">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גווני אפור">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10318</TotalTime>
  <Words>1411</Words>
  <Application>Microsoft Office PowerPoint</Application>
  <PresentationFormat>‫הצגה על המסך (4:3)</PresentationFormat>
  <Paragraphs>196</Paragraphs>
  <Slides>29</Slides>
  <Notes>1</Notes>
  <HiddenSlides>0</HiddenSlides>
  <MMClips>0</MMClips>
  <ScaleCrop>false</ScaleCrop>
  <HeadingPairs>
    <vt:vector size="4" baseType="variant">
      <vt:variant>
        <vt:lpstr>ערכת נושא</vt:lpstr>
      </vt:variant>
      <vt:variant>
        <vt:i4>1</vt:i4>
      </vt:variant>
      <vt:variant>
        <vt:lpstr>כותרות שקופיות</vt:lpstr>
      </vt:variant>
      <vt:variant>
        <vt:i4>29</vt:i4>
      </vt:variant>
    </vt:vector>
  </HeadingPairs>
  <TitlesOfParts>
    <vt:vector size="30" baseType="lpstr">
      <vt:lpstr>ערכת נושא Office</vt:lpstr>
      <vt:lpstr>תקשורת מחקרית והספרייה האקדמית</vt:lpstr>
      <vt:lpstr>רקע: תעשיית ההוצאה לאור</vt:lpstr>
      <vt:lpstr>רקע: הגישה הפתוחה</vt:lpstr>
      <vt:lpstr>רקע: הגישה הפתוחה</vt:lpstr>
      <vt:lpstr>תקשורת מחקרית  (Scholarly communication)</vt:lpstr>
      <vt:lpstr>תקשורת מחקרית</vt:lpstr>
      <vt:lpstr>תקשורת מחקרית</vt:lpstr>
      <vt:lpstr>הספריות והתקשורת המחקרית</vt:lpstr>
      <vt:lpstr>מטרת המחקר</vt:lpstr>
      <vt:lpstr>שאלות המחקר</vt:lpstr>
      <vt:lpstr>שיטת המחקר</vt:lpstr>
      <vt:lpstr>שאלון תפיסות ועמדות</vt:lpstr>
      <vt:lpstr>ממצאים מהראיונות- סגל אקדמי</vt:lpstr>
      <vt:lpstr>ממצאים מהראיונות- סגל אקדמי</vt:lpstr>
      <vt:lpstr>ממצאים מהראיונות- סגל אקדמי</vt:lpstr>
      <vt:lpstr>ממצאים מהראיונות- סגל אקדמי</vt:lpstr>
      <vt:lpstr>ממצאים מהראיונות- ספרנים</vt:lpstr>
      <vt:lpstr>ממצאים מהראיונות- ספרנים</vt:lpstr>
      <vt:lpstr>ממצאים מהראיונות- ספרנים</vt:lpstr>
      <vt:lpstr>ממצאים מהראיונות- ספרנים</vt:lpstr>
      <vt:lpstr>ממצאים מהראיונות- ספרנים</vt:lpstr>
      <vt:lpstr>מצגת של PowerPoint</vt:lpstr>
      <vt:lpstr>ממצאים מהשאלונים (ספרנים) מהי תקשורת מחקרית?</vt:lpstr>
      <vt:lpstr>מצגת של PowerPoint</vt:lpstr>
      <vt:lpstr>מצגת של PowerPoint</vt:lpstr>
      <vt:lpstr>סיכום הממצאים מהראיונות</vt:lpstr>
      <vt:lpstr>סיכום הממצאים מהשאלונים</vt:lpstr>
      <vt:lpstr>מסקנות והמלצות</vt:lpstr>
      <vt:lpstr>מצגת של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תקשורת מחקרית והספריה האקדמית</dc:title>
  <dc:creator>סנונית שהם</dc:creator>
  <cp:lastModifiedBy>liat Gabbay</cp:lastModifiedBy>
  <cp:revision>810</cp:revision>
  <dcterms:created xsi:type="dcterms:W3CDTF">2014-08-31T12:58:27Z</dcterms:created>
  <dcterms:modified xsi:type="dcterms:W3CDTF">2014-11-19T12:11:07Z</dcterms:modified>
</cp:coreProperties>
</file>