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9" r:id="rId6"/>
    <p:sldId id="260" r:id="rId7"/>
    <p:sldId id="261" r:id="rId8"/>
    <p:sldId id="262" r:id="rId9"/>
    <p:sldId id="263" r:id="rId10"/>
    <p:sldId id="264" r:id="rId11"/>
    <p:sldId id="270" r:id="rId12"/>
    <p:sldId id="266" r:id="rId13"/>
    <p:sldId id="268" r:id="rId14"/>
    <p:sldId id="267" r:id="rId15"/>
    <p:sldId id="265" r:id="rId16"/>
    <p:sldId id="271" r:id="rId17"/>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ללא סגנון, ללא רשת">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60" d="100"/>
          <a:sy n="60" d="100"/>
        </p:scale>
        <p:origin x="-3090" y="-11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74A2F878-E7D9-41D9-8E5A-7388C5233724}" type="datetimeFigureOut">
              <a:rPr lang="he-IL" smtClean="0"/>
              <a:pPr/>
              <a:t>כ"ה/חשון/תשע"ה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1A2C554-6EAD-4468-8E9D-2F0BD628F7F1}" type="slidenum">
              <a:rPr lang="he-IL" smtClean="0"/>
              <a:pPr/>
              <a:t>‹#›</a:t>
            </a:fld>
            <a:endParaRPr lang="he-IL"/>
          </a:p>
        </p:txBody>
      </p:sp>
    </p:spTree>
    <p:extLst>
      <p:ext uri="{BB962C8B-B14F-4D97-AF65-F5344CB8AC3E}">
        <p14:creationId xmlns:p14="http://schemas.microsoft.com/office/powerpoint/2010/main" val="2880202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4A2F878-E7D9-41D9-8E5A-7388C5233724}" type="datetimeFigureOut">
              <a:rPr lang="he-IL" smtClean="0"/>
              <a:pPr/>
              <a:t>כ"ה/חשון/תשע"ה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1A2C554-6EAD-4468-8E9D-2F0BD628F7F1}" type="slidenum">
              <a:rPr lang="he-IL" smtClean="0"/>
              <a:pPr/>
              <a:t>‹#›</a:t>
            </a:fld>
            <a:endParaRPr lang="he-IL"/>
          </a:p>
        </p:txBody>
      </p:sp>
    </p:spTree>
    <p:extLst>
      <p:ext uri="{BB962C8B-B14F-4D97-AF65-F5344CB8AC3E}">
        <p14:creationId xmlns:p14="http://schemas.microsoft.com/office/powerpoint/2010/main" val="35497794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4A2F878-E7D9-41D9-8E5A-7388C5233724}" type="datetimeFigureOut">
              <a:rPr lang="he-IL" smtClean="0"/>
              <a:pPr/>
              <a:t>כ"ה/חשון/תשע"ה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1A2C554-6EAD-4468-8E9D-2F0BD628F7F1}" type="slidenum">
              <a:rPr lang="he-IL" smtClean="0"/>
              <a:pPr/>
              <a:t>‹#›</a:t>
            </a:fld>
            <a:endParaRPr lang="he-IL"/>
          </a:p>
        </p:txBody>
      </p:sp>
    </p:spTree>
    <p:extLst>
      <p:ext uri="{BB962C8B-B14F-4D97-AF65-F5344CB8AC3E}">
        <p14:creationId xmlns:p14="http://schemas.microsoft.com/office/powerpoint/2010/main" val="889260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74A2F878-E7D9-41D9-8E5A-7388C5233724}" type="datetimeFigureOut">
              <a:rPr lang="he-IL" smtClean="0"/>
              <a:pPr/>
              <a:t>כ"ה/חשון/תשע"ה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1A2C554-6EAD-4468-8E9D-2F0BD628F7F1}" type="slidenum">
              <a:rPr lang="he-IL" smtClean="0"/>
              <a:pPr/>
              <a:t>‹#›</a:t>
            </a:fld>
            <a:endParaRPr lang="he-IL"/>
          </a:p>
        </p:txBody>
      </p:sp>
    </p:spTree>
    <p:extLst>
      <p:ext uri="{BB962C8B-B14F-4D97-AF65-F5344CB8AC3E}">
        <p14:creationId xmlns:p14="http://schemas.microsoft.com/office/powerpoint/2010/main" val="1315170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74A2F878-E7D9-41D9-8E5A-7388C5233724}" type="datetimeFigureOut">
              <a:rPr lang="he-IL" smtClean="0"/>
              <a:pPr/>
              <a:t>כ"ה/חשון/תשע"ה</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11A2C554-6EAD-4468-8E9D-2F0BD628F7F1}" type="slidenum">
              <a:rPr lang="he-IL" smtClean="0"/>
              <a:pPr/>
              <a:t>‹#›</a:t>
            </a:fld>
            <a:endParaRPr lang="he-IL"/>
          </a:p>
        </p:txBody>
      </p:sp>
    </p:spTree>
    <p:extLst>
      <p:ext uri="{BB962C8B-B14F-4D97-AF65-F5344CB8AC3E}">
        <p14:creationId xmlns:p14="http://schemas.microsoft.com/office/powerpoint/2010/main" val="67980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74A2F878-E7D9-41D9-8E5A-7388C5233724}" type="datetimeFigureOut">
              <a:rPr lang="he-IL" smtClean="0"/>
              <a:pPr/>
              <a:t>כ"ה/חשון/תשע"ה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1A2C554-6EAD-4468-8E9D-2F0BD628F7F1}" type="slidenum">
              <a:rPr lang="he-IL" smtClean="0"/>
              <a:pPr/>
              <a:t>‹#›</a:t>
            </a:fld>
            <a:endParaRPr lang="he-IL"/>
          </a:p>
        </p:txBody>
      </p:sp>
    </p:spTree>
    <p:extLst>
      <p:ext uri="{BB962C8B-B14F-4D97-AF65-F5344CB8AC3E}">
        <p14:creationId xmlns:p14="http://schemas.microsoft.com/office/powerpoint/2010/main" val="3586984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74A2F878-E7D9-41D9-8E5A-7388C5233724}" type="datetimeFigureOut">
              <a:rPr lang="he-IL" smtClean="0"/>
              <a:pPr/>
              <a:t>כ"ה/חשון/תשע"ה</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11A2C554-6EAD-4468-8E9D-2F0BD628F7F1}" type="slidenum">
              <a:rPr lang="he-IL" smtClean="0"/>
              <a:pPr/>
              <a:t>‹#›</a:t>
            </a:fld>
            <a:endParaRPr lang="he-IL"/>
          </a:p>
        </p:txBody>
      </p:sp>
    </p:spTree>
    <p:extLst>
      <p:ext uri="{BB962C8B-B14F-4D97-AF65-F5344CB8AC3E}">
        <p14:creationId xmlns:p14="http://schemas.microsoft.com/office/powerpoint/2010/main" val="3603341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74A2F878-E7D9-41D9-8E5A-7388C5233724}" type="datetimeFigureOut">
              <a:rPr lang="he-IL" smtClean="0"/>
              <a:pPr/>
              <a:t>כ"ה/חשון/תשע"ה</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11A2C554-6EAD-4468-8E9D-2F0BD628F7F1}" type="slidenum">
              <a:rPr lang="he-IL" smtClean="0"/>
              <a:pPr/>
              <a:t>‹#›</a:t>
            </a:fld>
            <a:endParaRPr lang="he-IL"/>
          </a:p>
        </p:txBody>
      </p:sp>
    </p:spTree>
    <p:extLst>
      <p:ext uri="{BB962C8B-B14F-4D97-AF65-F5344CB8AC3E}">
        <p14:creationId xmlns:p14="http://schemas.microsoft.com/office/powerpoint/2010/main" val="1867668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74A2F878-E7D9-41D9-8E5A-7388C5233724}" type="datetimeFigureOut">
              <a:rPr lang="he-IL" smtClean="0"/>
              <a:pPr/>
              <a:t>כ"ה/חשון/תשע"ה</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11A2C554-6EAD-4468-8E9D-2F0BD628F7F1}" type="slidenum">
              <a:rPr lang="he-IL" smtClean="0"/>
              <a:pPr/>
              <a:t>‹#›</a:t>
            </a:fld>
            <a:endParaRPr lang="he-IL"/>
          </a:p>
        </p:txBody>
      </p:sp>
    </p:spTree>
    <p:extLst>
      <p:ext uri="{BB962C8B-B14F-4D97-AF65-F5344CB8AC3E}">
        <p14:creationId xmlns:p14="http://schemas.microsoft.com/office/powerpoint/2010/main" val="24515501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4A2F878-E7D9-41D9-8E5A-7388C5233724}" type="datetimeFigureOut">
              <a:rPr lang="he-IL" smtClean="0"/>
              <a:pPr/>
              <a:t>כ"ה/חשון/תשע"ה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1A2C554-6EAD-4468-8E9D-2F0BD628F7F1}" type="slidenum">
              <a:rPr lang="he-IL" smtClean="0"/>
              <a:pPr/>
              <a:t>‹#›</a:t>
            </a:fld>
            <a:endParaRPr lang="he-IL"/>
          </a:p>
        </p:txBody>
      </p:sp>
    </p:spTree>
    <p:extLst>
      <p:ext uri="{BB962C8B-B14F-4D97-AF65-F5344CB8AC3E}">
        <p14:creationId xmlns:p14="http://schemas.microsoft.com/office/powerpoint/2010/main" val="2442378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74A2F878-E7D9-41D9-8E5A-7388C5233724}" type="datetimeFigureOut">
              <a:rPr lang="he-IL" smtClean="0"/>
              <a:pPr/>
              <a:t>כ"ה/חשון/תשע"ה</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11A2C554-6EAD-4468-8E9D-2F0BD628F7F1}" type="slidenum">
              <a:rPr lang="he-IL" smtClean="0"/>
              <a:pPr/>
              <a:t>‹#›</a:t>
            </a:fld>
            <a:endParaRPr lang="he-IL"/>
          </a:p>
        </p:txBody>
      </p:sp>
    </p:spTree>
    <p:extLst>
      <p:ext uri="{BB962C8B-B14F-4D97-AF65-F5344CB8AC3E}">
        <p14:creationId xmlns:p14="http://schemas.microsoft.com/office/powerpoint/2010/main" val="84536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4A2F878-E7D9-41D9-8E5A-7388C5233724}" type="datetimeFigureOut">
              <a:rPr lang="he-IL" smtClean="0"/>
              <a:pPr/>
              <a:t>כ"ה/חשון/תשע"ה</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1A2C554-6EAD-4468-8E9D-2F0BD628F7F1}" type="slidenum">
              <a:rPr lang="he-IL" smtClean="0"/>
              <a:pPr/>
              <a:t>‹#›</a:t>
            </a:fld>
            <a:endParaRPr lang="he-IL"/>
          </a:p>
        </p:txBody>
      </p:sp>
    </p:spTree>
    <p:extLst>
      <p:ext uri="{BB962C8B-B14F-4D97-AF65-F5344CB8AC3E}">
        <p14:creationId xmlns:p14="http://schemas.microsoft.com/office/powerpoint/2010/main" val="2713335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a:xfrm>
            <a:off x="611560" y="692696"/>
            <a:ext cx="7772400" cy="1470025"/>
          </a:xfrm>
        </p:spPr>
        <p:txBody>
          <a:bodyPr>
            <a:normAutofit/>
          </a:bodyPr>
          <a:lstStyle/>
          <a:p>
            <a:r>
              <a:rPr lang="he-IL" sz="2800" u="sng" dirty="0" smtClean="0">
                <a:latin typeface="ArbelHagildaBold" pitchFamily="2" charset="-79"/>
                <a:cs typeface="ArbelHagildaBold" pitchFamily="2" charset="-79"/>
              </a:rPr>
              <a:t>עמדות הצרכן הישראלי כלפי קנייה ברשת האינטרנט</a:t>
            </a:r>
            <a:endParaRPr lang="he-IL" sz="2800" u="sng" dirty="0">
              <a:latin typeface="ArbelHagildaBold" pitchFamily="2" charset="-79"/>
              <a:cs typeface="ArbelHagildaBold" pitchFamily="2" charset="-79"/>
            </a:endParaRPr>
          </a:p>
        </p:txBody>
      </p:sp>
      <p:sp>
        <p:nvSpPr>
          <p:cNvPr id="3" name="כותרת משנה 2"/>
          <p:cNvSpPr>
            <a:spLocks noGrp="1"/>
          </p:cNvSpPr>
          <p:nvPr>
            <p:ph type="subTitle" idx="1"/>
          </p:nvPr>
        </p:nvSpPr>
        <p:spPr>
          <a:xfrm>
            <a:off x="2699792" y="2060848"/>
            <a:ext cx="3672408" cy="1054968"/>
          </a:xfrm>
        </p:spPr>
        <p:txBody>
          <a:bodyPr>
            <a:normAutofit/>
          </a:bodyPr>
          <a:lstStyle/>
          <a:p>
            <a:r>
              <a:rPr lang="he-IL" sz="2400" dirty="0">
                <a:solidFill>
                  <a:schemeClr val="tx1"/>
                </a:solidFill>
                <a:latin typeface="ArbelHagildaBold" pitchFamily="2" charset="-79"/>
                <a:ea typeface="+mj-ea"/>
                <a:cs typeface="ArbelHagildaBold" pitchFamily="2" charset="-79"/>
              </a:rPr>
              <a:t>ד"ר נועה אהרוני</a:t>
            </a:r>
          </a:p>
          <a:p>
            <a:r>
              <a:rPr lang="he-IL" sz="2400" dirty="0">
                <a:solidFill>
                  <a:schemeClr val="tx1"/>
                </a:solidFill>
                <a:latin typeface="ArbelHagildaBold" pitchFamily="2" charset="-79"/>
                <a:ea typeface="+mj-ea"/>
                <a:cs typeface="ArbelHagildaBold" pitchFamily="2" charset="-79"/>
              </a:rPr>
              <a:t>יפעת קידר</a:t>
            </a:r>
          </a:p>
        </p:txBody>
      </p:sp>
      <p:pic>
        <p:nvPicPr>
          <p:cNvPr id="4" name="תמונה 3"/>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3528" y="3356992"/>
            <a:ext cx="3223245" cy="3223245"/>
          </a:xfrm>
          <a:prstGeom prst="rect">
            <a:avLst/>
          </a:prstGeom>
        </p:spPr>
      </p:pic>
    </p:spTree>
    <p:extLst>
      <p:ext uri="{BB962C8B-B14F-4D97-AF65-F5344CB8AC3E}">
        <p14:creationId xmlns:p14="http://schemas.microsoft.com/office/powerpoint/2010/main" val="2628074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u="sng" dirty="0">
                <a:latin typeface="ArbelHagildaBold" pitchFamily="2" charset="-79"/>
                <a:cs typeface="ArbelHagildaBold" pitchFamily="2" charset="-79"/>
              </a:rPr>
              <a:t>ממצאי </a:t>
            </a:r>
            <a:r>
              <a:rPr lang="he-IL" sz="2800" u="sng" dirty="0" smtClean="0">
                <a:latin typeface="ArbelHagildaBold" pitchFamily="2" charset="-79"/>
                <a:cs typeface="ArbelHagildaBold" pitchFamily="2" charset="-79"/>
              </a:rPr>
              <a:t>המחקר בראי הספרות</a:t>
            </a:r>
            <a:endParaRPr lang="he-IL" sz="2800" u="sng" dirty="0">
              <a:latin typeface="ArbelHagildaBold" pitchFamily="2" charset="-79"/>
              <a:cs typeface="ArbelHagildaBold" pitchFamily="2" charset="-79"/>
            </a:endParaRPr>
          </a:p>
        </p:txBody>
      </p:sp>
      <p:graphicFrame>
        <p:nvGraphicFramePr>
          <p:cNvPr id="5" name="טבלה 4"/>
          <p:cNvGraphicFramePr>
            <a:graphicFrameLocks noGrp="1"/>
          </p:cNvGraphicFramePr>
          <p:nvPr>
            <p:extLst>
              <p:ext uri="{D42A27DB-BD31-4B8C-83A1-F6EECF244321}">
                <p14:modId xmlns:p14="http://schemas.microsoft.com/office/powerpoint/2010/main" val="299239851"/>
              </p:ext>
            </p:extLst>
          </p:nvPr>
        </p:nvGraphicFramePr>
        <p:xfrm>
          <a:off x="692078" y="1196752"/>
          <a:ext cx="7984378" cy="5137342"/>
        </p:xfrm>
        <a:graphic>
          <a:graphicData uri="http://schemas.openxmlformats.org/drawingml/2006/table">
            <a:tbl>
              <a:tblPr rtl="1" firstRow="1" bandRow="1">
                <a:tableStyleId>{2D5ABB26-0587-4C30-8999-92F81FD0307C}</a:tableStyleId>
              </a:tblPr>
              <a:tblGrid>
                <a:gridCol w="7984378"/>
              </a:tblGrid>
              <a:tr h="634737">
                <a:tc>
                  <a:txBody>
                    <a:bodyPr/>
                    <a:lstStyle/>
                    <a:p>
                      <a:pPr rtl="1">
                        <a:lnSpc>
                          <a:spcPct val="100000"/>
                        </a:lnSpc>
                      </a:pPr>
                      <a:r>
                        <a:rPr lang="he-IL" sz="2400" b="0" dirty="0" smtClean="0">
                          <a:solidFill>
                            <a:srgbClr val="0070C0"/>
                          </a:solidFill>
                          <a:latin typeface="ArbelHagildaBold" pitchFamily="2" charset="-79"/>
                          <a:cs typeface="ArbelHagildaBold" pitchFamily="2" charset="-79"/>
                        </a:rPr>
                        <a:t>תחושת השליטה בתהליך הקנייה אונליין:</a:t>
                      </a:r>
                    </a:p>
                    <a:p>
                      <a:pPr rtl="1">
                        <a:lnSpc>
                          <a:spcPct val="100000"/>
                        </a:lnSpc>
                      </a:pPr>
                      <a:endParaRPr lang="he-IL" sz="1800" b="0" dirty="0">
                        <a:solidFill>
                          <a:srgbClr val="0070C0"/>
                        </a:solidFill>
                        <a:latin typeface="ArbelHagildaBold" pitchFamily="2" charset="-79"/>
                        <a:cs typeface="ArbelHagildaBold" pitchFamily="2"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02911">
                <a:tc>
                  <a:txBody>
                    <a:bodyPr/>
                    <a:lstStyle/>
                    <a:p>
                      <a:pPr algn="just" rtl="1">
                        <a:lnSpc>
                          <a:spcPct val="100000"/>
                        </a:lnSpc>
                      </a:pPr>
                      <a:r>
                        <a:rPr lang="he-IL" sz="2000" b="0" dirty="0" smtClean="0">
                          <a:latin typeface="ArbelHagildaBold" pitchFamily="2" charset="-79"/>
                          <a:cs typeface="ArbelHagildaBold" pitchFamily="2" charset="-79"/>
                        </a:rPr>
                        <a:t>בעוד שאלמנטים הדוניסטיים עשויים להגדיל את העניין והמעורבות של הלקוח באתר של החנות המקוונת, הרי שהאלמנטים התועלתנים והפונקציונליים, המגבירים את תחושת השליטה של הלקוח, הבאים לידי ביטוי במתן מידע מקיף ומגוון, הם בעלי ההשפעה המשמעותית על היקף הרכישות בפועל</a:t>
                      </a:r>
                    </a:p>
                    <a:p>
                      <a:pPr algn="just" rtl="1">
                        <a:lnSpc>
                          <a:spcPct val="100000"/>
                        </a:lnSpc>
                      </a:pPr>
                      <a:r>
                        <a:rPr lang="en-US" sz="2000" b="0" dirty="0" smtClean="0">
                          <a:latin typeface="ArbelHagildaBold" pitchFamily="2" charset="-79"/>
                          <a:cs typeface="ArbelHagildaBold" pitchFamily="2" charset="-79"/>
                        </a:rPr>
                        <a:t>(Bridges &amp; </a:t>
                      </a:r>
                      <a:r>
                        <a:rPr lang="en-US" sz="2000" b="0" dirty="0" err="1" smtClean="0">
                          <a:latin typeface="ArbelHagildaBold" pitchFamily="2" charset="-79"/>
                          <a:cs typeface="ArbelHagildaBold" pitchFamily="2" charset="-79"/>
                        </a:rPr>
                        <a:t>Florsheim</a:t>
                      </a:r>
                      <a:r>
                        <a:rPr lang="en-US" sz="2000" b="0" dirty="0" smtClean="0">
                          <a:latin typeface="ArbelHagildaBold" pitchFamily="2" charset="-79"/>
                          <a:cs typeface="ArbelHagildaBold" pitchFamily="2" charset="-79"/>
                        </a:rPr>
                        <a:t>, 2008)</a:t>
                      </a:r>
                      <a:endParaRPr lang="he-IL" sz="2000" b="0" dirty="0">
                        <a:latin typeface="ArbelHagildaBold" pitchFamily="2" charset="-79"/>
                        <a:cs typeface="ArbelHagildaBold" pitchFamily="2"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02911">
                <a:tc>
                  <a:txBody>
                    <a:bodyPr/>
                    <a:lstStyle/>
                    <a:p>
                      <a:pPr algn="just" rtl="1">
                        <a:lnSpc>
                          <a:spcPct val="100000"/>
                        </a:lnSpc>
                      </a:pPr>
                      <a:r>
                        <a:rPr lang="he-IL" sz="2000" b="0" dirty="0" smtClean="0">
                          <a:latin typeface="ArbelHagildaBold" pitchFamily="2" charset="-79"/>
                          <a:cs typeface="ArbelHagildaBold" pitchFamily="2" charset="-79"/>
                        </a:rPr>
                        <a:t>אי הוודאות בשווקים מקוונים כבעיית מידע הנובעת מ"אי וודאות לגבי התאמת המוצר".</a:t>
                      </a:r>
                      <a:r>
                        <a:rPr lang="he-IL" sz="2000" b="0" baseline="0" dirty="0" smtClean="0">
                          <a:latin typeface="ArbelHagildaBold" pitchFamily="2" charset="-79"/>
                          <a:cs typeface="ArbelHagildaBold" pitchFamily="2" charset="-79"/>
                        </a:rPr>
                        <a:t> </a:t>
                      </a:r>
                      <a:r>
                        <a:rPr lang="he-IL" sz="2000" b="0" dirty="0" smtClean="0">
                          <a:latin typeface="ArbelHagildaBold" pitchFamily="2" charset="-79"/>
                          <a:cs typeface="ArbelHagildaBold" pitchFamily="2" charset="-79"/>
                        </a:rPr>
                        <a:t>אי וודאות לגבי התאמת המוצר הינו מושג היוצא מנקודת ההנחה כי הצרכן מכיר היטב את העדפותיו האישיות, אך הוא חסר יכולת להעריך באיזו מידה המאפיינים של מוצר כלשהו תואמים את ההעדפות שלו</a:t>
                      </a:r>
                    </a:p>
                    <a:p>
                      <a:pPr algn="just" rtl="1">
                        <a:lnSpc>
                          <a:spcPct val="100000"/>
                        </a:lnSpc>
                      </a:pPr>
                      <a:r>
                        <a:rPr lang="en-US" sz="2000" b="0" dirty="0" smtClean="0">
                          <a:latin typeface="ArbelHagildaBold" pitchFamily="2" charset="-79"/>
                          <a:cs typeface="ArbelHagildaBold" pitchFamily="2" charset="-79"/>
                        </a:rPr>
                        <a:t>(Hong &amp; </a:t>
                      </a:r>
                      <a:r>
                        <a:rPr lang="en-US" sz="2000" b="0" dirty="0" err="1" smtClean="0">
                          <a:latin typeface="ArbelHagildaBold" pitchFamily="2" charset="-79"/>
                          <a:cs typeface="ArbelHagildaBold" pitchFamily="2" charset="-79"/>
                        </a:rPr>
                        <a:t>Pavlou</a:t>
                      </a:r>
                      <a:r>
                        <a:rPr lang="en-US" sz="2000" b="0" dirty="0" smtClean="0">
                          <a:latin typeface="ArbelHagildaBold" pitchFamily="2" charset="-79"/>
                          <a:cs typeface="ArbelHagildaBold" pitchFamily="2" charset="-79"/>
                        </a:rPr>
                        <a:t>, 2014)</a:t>
                      </a:r>
                      <a:endParaRPr lang="he-IL" sz="2000" b="0" dirty="0">
                        <a:latin typeface="ArbelHagildaBold" pitchFamily="2" charset="-79"/>
                        <a:cs typeface="ArbelHagildaBold" pitchFamily="2"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3250886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u="sng" dirty="0">
                <a:latin typeface="ArbelHagildaBold" pitchFamily="2" charset="-79"/>
                <a:cs typeface="ArbelHagildaBold" pitchFamily="2" charset="-79"/>
              </a:rPr>
              <a:t>ממצאי </a:t>
            </a:r>
            <a:r>
              <a:rPr lang="he-IL" sz="2800" u="sng" dirty="0" smtClean="0">
                <a:latin typeface="ArbelHagildaBold" pitchFamily="2" charset="-79"/>
                <a:cs typeface="ArbelHagildaBold" pitchFamily="2" charset="-79"/>
              </a:rPr>
              <a:t>המחקר בראי הספרות</a:t>
            </a:r>
            <a:endParaRPr lang="he-IL" sz="2800" u="sng" dirty="0">
              <a:latin typeface="ArbelHagildaBold" pitchFamily="2" charset="-79"/>
              <a:cs typeface="ArbelHagildaBold" pitchFamily="2" charset="-79"/>
            </a:endParaRPr>
          </a:p>
        </p:txBody>
      </p:sp>
      <p:graphicFrame>
        <p:nvGraphicFramePr>
          <p:cNvPr id="5" name="טבלה 4"/>
          <p:cNvGraphicFramePr>
            <a:graphicFrameLocks noGrp="1"/>
          </p:cNvGraphicFramePr>
          <p:nvPr>
            <p:extLst>
              <p:ext uri="{D42A27DB-BD31-4B8C-83A1-F6EECF244321}">
                <p14:modId xmlns:p14="http://schemas.microsoft.com/office/powerpoint/2010/main" val="1775764926"/>
              </p:ext>
            </p:extLst>
          </p:nvPr>
        </p:nvGraphicFramePr>
        <p:xfrm>
          <a:off x="539552" y="1196752"/>
          <a:ext cx="8136904" cy="4651183"/>
        </p:xfrm>
        <a:graphic>
          <a:graphicData uri="http://schemas.openxmlformats.org/drawingml/2006/table">
            <a:tbl>
              <a:tblPr rtl="1" firstRow="1" bandRow="1">
                <a:tableStyleId>{2D5ABB26-0587-4C30-8999-92F81FD0307C}</a:tableStyleId>
              </a:tblPr>
              <a:tblGrid>
                <a:gridCol w="8136904"/>
              </a:tblGrid>
              <a:tr h="634737">
                <a:tc>
                  <a:txBody>
                    <a:bodyPr/>
                    <a:lstStyle/>
                    <a:p>
                      <a:pPr rtl="1">
                        <a:lnSpc>
                          <a:spcPct val="100000"/>
                        </a:lnSpc>
                      </a:pPr>
                      <a:r>
                        <a:rPr lang="he-IL" sz="2400" b="0" dirty="0" smtClean="0">
                          <a:solidFill>
                            <a:srgbClr val="0070C0"/>
                          </a:solidFill>
                          <a:latin typeface="ArbelHagildaBold" pitchFamily="2" charset="-79"/>
                          <a:cs typeface="ArbelHagildaBold" pitchFamily="2" charset="-79"/>
                        </a:rPr>
                        <a:t>עקומת הלמידה בתהליך הקנייה אונליין</a:t>
                      </a:r>
                      <a:endParaRPr lang="he-IL" sz="2400" b="0" dirty="0">
                        <a:solidFill>
                          <a:srgbClr val="0070C0"/>
                        </a:solidFill>
                        <a:latin typeface="ArbelHagildaBold" pitchFamily="2" charset="-79"/>
                        <a:cs typeface="ArbelHagildaBold" pitchFamily="2"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1813535">
                <a:tc>
                  <a:txBody>
                    <a:bodyPr/>
                    <a:lstStyle/>
                    <a:p>
                      <a:pPr algn="just" rtl="1">
                        <a:lnSpc>
                          <a:spcPct val="100000"/>
                        </a:lnSpc>
                      </a:pPr>
                      <a:r>
                        <a:rPr lang="he-IL" sz="2000" b="0" dirty="0" smtClean="0">
                          <a:latin typeface="ArbelHagildaBold" pitchFamily="2" charset="-79"/>
                          <a:cs typeface="ArbelHagildaBold" pitchFamily="2" charset="-79"/>
                        </a:rPr>
                        <a:t>הקושי של חלק מן האנשים להשלים משימת קנייה אונליין בכך שהתהליך נתפס בעיניהם כ"מאמץ קוגניטיבי" לא משתלם מבחינת עלות החשיבה </a:t>
                      </a:r>
                    </a:p>
                    <a:p>
                      <a:pPr algn="just" rtl="1">
                        <a:lnSpc>
                          <a:spcPct val="100000"/>
                        </a:lnSpc>
                      </a:pPr>
                      <a:r>
                        <a:rPr lang="en-US" sz="2000" b="0" dirty="0" smtClean="0">
                          <a:latin typeface="ArbelHagildaBold" pitchFamily="2" charset="-79"/>
                          <a:cs typeface="ArbelHagildaBold" pitchFamily="2" charset="-79"/>
                        </a:rPr>
                        <a:t> (</a:t>
                      </a:r>
                      <a:r>
                        <a:rPr lang="en-US" sz="2000" b="0" dirty="0" err="1" smtClean="0">
                          <a:latin typeface="ArbelHagildaBold" pitchFamily="2" charset="-79"/>
                          <a:cs typeface="ArbelHagildaBold" pitchFamily="2" charset="-79"/>
                        </a:rPr>
                        <a:t>Mosteller</a:t>
                      </a:r>
                      <a:r>
                        <a:rPr lang="en-US" sz="2000" b="0" dirty="0" smtClean="0">
                          <a:latin typeface="ArbelHagildaBold" pitchFamily="2" charset="-79"/>
                          <a:cs typeface="ArbelHagildaBold" pitchFamily="2" charset="-79"/>
                        </a:rPr>
                        <a:t>, </a:t>
                      </a:r>
                      <a:r>
                        <a:rPr lang="en-US" sz="2000" b="0" dirty="0" err="1" smtClean="0">
                          <a:latin typeface="ArbelHagildaBold" pitchFamily="2" charset="-79"/>
                          <a:cs typeface="ArbelHagildaBold" pitchFamily="2" charset="-79"/>
                        </a:rPr>
                        <a:t>Donthu</a:t>
                      </a:r>
                      <a:r>
                        <a:rPr lang="en-US" sz="2000" b="0" dirty="0" smtClean="0">
                          <a:latin typeface="ArbelHagildaBold" pitchFamily="2" charset="-79"/>
                          <a:cs typeface="ArbelHagildaBold" pitchFamily="2" charset="-79"/>
                        </a:rPr>
                        <a:t> &amp; </a:t>
                      </a:r>
                      <a:r>
                        <a:rPr lang="en-US" sz="2000" b="0" dirty="0" err="1" smtClean="0">
                          <a:latin typeface="ArbelHagildaBold" pitchFamily="2" charset="-79"/>
                          <a:cs typeface="ArbelHagildaBold" pitchFamily="2" charset="-79"/>
                        </a:rPr>
                        <a:t>Eroglu</a:t>
                      </a:r>
                      <a:r>
                        <a:rPr lang="en-US" sz="2000" b="0" dirty="0" smtClean="0">
                          <a:latin typeface="ArbelHagildaBold" pitchFamily="2" charset="-79"/>
                          <a:cs typeface="ArbelHagildaBold" pitchFamily="2" charset="-79"/>
                        </a:rPr>
                        <a:t>, 2014)</a:t>
                      </a:r>
                      <a:endParaRPr lang="he-IL" sz="2000" b="0" dirty="0">
                        <a:latin typeface="ArbelHagildaBold" pitchFamily="2" charset="-79"/>
                        <a:cs typeface="ArbelHagildaBold" pitchFamily="2"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202911">
                <a:tc>
                  <a:txBody>
                    <a:bodyPr/>
                    <a:lstStyle/>
                    <a:p>
                      <a:pPr algn="just" rtl="1">
                        <a:lnSpc>
                          <a:spcPct val="100000"/>
                        </a:lnSpc>
                      </a:pPr>
                      <a:r>
                        <a:rPr lang="he-IL" sz="2000" b="0" dirty="0" smtClean="0">
                          <a:latin typeface="ArbelHagildaBold" pitchFamily="2" charset="-79"/>
                          <a:cs typeface="ArbelHagildaBold" pitchFamily="2" charset="-79"/>
                        </a:rPr>
                        <a:t>הבחנה בין אנשים הקונים ברשת האינטרנט לבין אנשים הנמנעים מכך לחלוטין,</a:t>
                      </a:r>
                      <a:r>
                        <a:rPr lang="he-IL" sz="2000" b="0" baseline="0" dirty="0" smtClean="0">
                          <a:latin typeface="ArbelHagildaBold" pitchFamily="2" charset="-79"/>
                          <a:cs typeface="ArbelHagildaBold" pitchFamily="2" charset="-79"/>
                        </a:rPr>
                        <a:t> </a:t>
                      </a:r>
                      <a:r>
                        <a:rPr lang="he-IL" sz="2000" b="0" dirty="0" smtClean="0">
                          <a:latin typeface="ArbelHagildaBold" pitchFamily="2" charset="-79"/>
                          <a:cs typeface="ArbelHagildaBold" pitchFamily="2" charset="-79"/>
                        </a:rPr>
                        <a:t>אשר הפוטנציאל שלהם להפוך לצרכני אינטרנט נותר בלתי ממומש. ההבדל בין שתי אוכלוסיות המחקר הוא שהקונים תופסים את פעולת הקנייה כנוחה יותר ואת התהליך ככזה ההופך לפשוט יותר עם הניסיון, מאשר הנמנעים</a:t>
                      </a:r>
                    </a:p>
                    <a:p>
                      <a:pPr algn="just" rtl="1">
                        <a:lnSpc>
                          <a:spcPct val="100000"/>
                        </a:lnSpc>
                      </a:pPr>
                      <a:r>
                        <a:rPr lang="en-US" sz="2000" b="0" dirty="0" smtClean="0">
                          <a:latin typeface="ArbelHagildaBold" pitchFamily="2" charset="-79"/>
                          <a:cs typeface="ArbelHagildaBold" pitchFamily="2" charset="-79"/>
                        </a:rPr>
                        <a:t>(</a:t>
                      </a:r>
                      <a:r>
                        <a:rPr lang="en-US" sz="2000" b="0" dirty="0" err="1" smtClean="0">
                          <a:latin typeface="ArbelHagildaBold" pitchFamily="2" charset="-79"/>
                          <a:cs typeface="ArbelHagildaBold" pitchFamily="2" charset="-79"/>
                        </a:rPr>
                        <a:t>Soopramanien</a:t>
                      </a:r>
                      <a:r>
                        <a:rPr lang="en-US" sz="2000" b="0" dirty="0" smtClean="0">
                          <a:latin typeface="ArbelHagildaBold" pitchFamily="2" charset="-79"/>
                          <a:cs typeface="ArbelHagildaBold" pitchFamily="2" charset="-79"/>
                        </a:rPr>
                        <a:t>, &amp; Robertson, 2007) </a:t>
                      </a:r>
                      <a:endParaRPr lang="he-IL" sz="2000" b="0" dirty="0">
                        <a:latin typeface="ArbelHagildaBold" pitchFamily="2" charset="-79"/>
                        <a:cs typeface="ArbelHagildaBold" pitchFamily="2" charset="-79"/>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0396253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6056" y="980728"/>
            <a:ext cx="26701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836712"/>
            <a:ext cx="3619550" cy="4680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05843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227" t="11436" r="1409" b="30038"/>
          <a:stretch/>
        </p:blipFill>
        <p:spPr bwMode="auto">
          <a:xfrm>
            <a:off x="1475656" y="836712"/>
            <a:ext cx="5856972"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473" t="4633" r="5123" b="4633"/>
          <a:stretch/>
        </p:blipFill>
        <p:spPr bwMode="auto">
          <a:xfrm>
            <a:off x="1979712" y="2852936"/>
            <a:ext cx="5133564" cy="2887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9204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71800" y="423701"/>
            <a:ext cx="3597523" cy="327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9712" y="4221088"/>
            <a:ext cx="4744196" cy="2316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5371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3707904" y="1052736"/>
            <a:ext cx="4830503" cy="4320480"/>
          </a:xfrm>
        </p:spPr>
        <p:txBody>
          <a:bodyPr>
            <a:normAutofit/>
          </a:bodyPr>
          <a:lstStyle/>
          <a:p>
            <a:pPr algn="just"/>
            <a:r>
              <a:rPr lang="he-IL" sz="2400" dirty="0" smtClean="0">
                <a:solidFill>
                  <a:srgbClr val="0070C0"/>
                </a:solidFill>
                <a:latin typeface="ArbelHagildaBold" pitchFamily="2" charset="-79"/>
                <a:cs typeface="ArbelHagildaBold" pitchFamily="2" charset="-79"/>
              </a:rPr>
              <a:t>"אני לא </a:t>
            </a:r>
            <a:r>
              <a:rPr lang="he-IL" sz="2400" dirty="0">
                <a:solidFill>
                  <a:srgbClr val="0070C0"/>
                </a:solidFill>
                <a:latin typeface="ArbelHagildaBold" pitchFamily="2" charset="-79"/>
                <a:cs typeface="ArbelHagildaBold" pitchFamily="2" charset="-79"/>
              </a:rPr>
              <a:t>יודעת אפילו מאיפה להתחיל, נקודת אחיזה, קצה חוט. אין דפוס. אין שיטה אחידה לקנות באינטרנט. אני לא יודעת כמה עבודה נדרש ממני לעשות כשאני נכנסת לאתר כזה. דווקא אתרי השוואת מחירים, מכשירי החשמל או התיירות די אחידים".</a:t>
            </a:r>
          </a:p>
        </p:txBody>
      </p:sp>
      <p:pic>
        <p:nvPicPr>
          <p:cNvPr id="4" name="תמונה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8713" y="2420888"/>
            <a:ext cx="2857500" cy="4286250"/>
          </a:xfrm>
          <a:prstGeom prst="rect">
            <a:avLst/>
          </a:prstGeom>
        </p:spPr>
      </p:pic>
      <p:pic>
        <p:nvPicPr>
          <p:cNvPr id="6" name="תמונה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03648" y="908720"/>
            <a:ext cx="1229232" cy="1646292"/>
          </a:xfrm>
          <a:prstGeom prst="rect">
            <a:avLst/>
          </a:prstGeom>
        </p:spPr>
      </p:pic>
    </p:spTree>
    <p:extLst>
      <p:ext uri="{BB962C8B-B14F-4D97-AF65-F5344CB8AC3E}">
        <p14:creationId xmlns:p14="http://schemas.microsoft.com/office/powerpoint/2010/main" val="353378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6"/>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1124744"/>
            <a:ext cx="8280920" cy="707886"/>
          </a:xfrm>
          <a:prstGeom prst="rect">
            <a:avLst/>
          </a:prstGeom>
          <a:noFill/>
        </p:spPr>
        <p:txBody>
          <a:bodyPr wrap="square" rtlCol="1">
            <a:spAutoFit/>
          </a:bodyPr>
          <a:lstStyle/>
          <a:p>
            <a:pPr algn="ctr"/>
            <a:r>
              <a:rPr lang="he-IL" sz="4000" dirty="0" smtClean="0">
                <a:latin typeface="ArbelHagildaBold" pitchFamily="2" charset="-79"/>
                <a:cs typeface="ArbelHagildaBold" pitchFamily="2" charset="-79"/>
              </a:rPr>
              <a:t>תודה רבה על ההקשבה</a:t>
            </a:r>
            <a:endParaRPr lang="he-IL" sz="4000" dirty="0">
              <a:latin typeface="ArbelHagildaBold" pitchFamily="2" charset="-79"/>
              <a:cs typeface="ArbelHagildaBold" pitchFamily="2" charset="-79"/>
            </a:endParaRPr>
          </a:p>
        </p:txBody>
      </p:sp>
      <p:pic>
        <p:nvPicPr>
          <p:cNvPr id="5" name="תמונה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67744" y="2276872"/>
            <a:ext cx="4896544" cy="3764898"/>
          </a:xfrm>
          <a:prstGeom prst="rect">
            <a:avLst/>
          </a:prstGeom>
        </p:spPr>
      </p:pic>
    </p:spTree>
    <p:extLst>
      <p:ext uri="{BB962C8B-B14F-4D97-AF65-F5344CB8AC3E}">
        <p14:creationId xmlns:p14="http://schemas.microsoft.com/office/powerpoint/2010/main" val="23439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u="sng" dirty="0">
                <a:latin typeface="ArbelHagildaBold" pitchFamily="2" charset="-79"/>
                <a:cs typeface="ArbelHagildaBold" pitchFamily="2" charset="-79"/>
              </a:rPr>
              <a:t>מטרת המחקר</a:t>
            </a:r>
          </a:p>
        </p:txBody>
      </p:sp>
      <p:sp>
        <p:nvSpPr>
          <p:cNvPr id="4" name="TextBox 3"/>
          <p:cNvSpPr txBox="1"/>
          <p:nvPr/>
        </p:nvSpPr>
        <p:spPr>
          <a:xfrm>
            <a:off x="3275856" y="1283906"/>
            <a:ext cx="2736304" cy="461665"/>
          </a:xfrm>
          <a:prstGeom prst="rect">
            <a:avLst/>
          </a:prstGeom>
          <a:noFill/>
        </p:spPr>
        <p:txBody>
          <a:bodyPr wrap="square" rtlCol="1">
            <a:spAutoFit/>
          </a:bodyPr>
          <a:lstStyle/>
          <a:p>
            <a:pPr algn="ctr"/>
            <a:r>
              <a:rPr lang="he-IL" sz="2400" dirty="0" smtClean="0">
                <a:latin typeface="ArbelHagildaBold" pitchFamily="2" charset="-79"/>
                <a:cs typeface="ArbelHagildaBold" pitchFamily="2" charset="-79"/>
              </a:rPr>
              <a:t>תרבות</a:t>
            </a:r>
            <a:endParaRPr lang="he-IL" sz="2400" dirty="0">
              <a:latin typeface="ArbelHagildaBold" pitchFamily="2" charset="-79"/>
              <a:cs typeface="ArbelHagildaBold" pitchFamily="2" charset="-79"/>
            </a:endParaRPr>
          </a:p>
        </p:txBody>
      </p:sp>
      <p:sp>
        <p:nvSpPr>
          <p:cNvPr id="6" name="TextBox 5"/>
          <p:cNvSpPr txBox="1"/>
          <p:nvPr/>
        </p:nvSpPr>
        <p:spPr>
          <a:xfrm>
            <a:off x="5004048" y="1844824"/>
            <a:ext cx="2736304" cy="461665"/>
          </a:xfrm>
          <a:prstGeom prst="rect">
            <a:avLst/>
          </a:prstGeom>
          <a:noFill/>
        </p:spPr>
        <p:txBody>
          <a:bodyPr wrap="square" rtlCol="1">
            <a:spAutoFit/>
          </a:bodyPr>
          <a:lstStyle/>
          <a:p>
            <a:pPr algn="ctr"/>
            <a:r>
              <a:rPr lang="he-IL" sz="2400" dirty="0" smtClean="0">
                <a:latin typeface="ArbelHagildaBold" pitchFamily="2" charset="-79"/>
                <a:cs typeface="ArbelHagildaBold" pitchFamily="2" charset="-79"/>
              </a:rPr>
              <a:t>אימוץ חידושים</a:t>
            </a:r>
            <a:endParaRPr lang="he-IL" sz="2400" dirty="0">
              <a:latin typeface="ArbelHagildaBold" pitchFamily="2" charset="-79"/>
              <a:cs typeface="ArbelHagildaBold" pitchFamily="2" charset="-79"/>
            </a:endParaRPr>
          </a:p>
        </p:txBody>
      </p:sp>
      <p:sp>
        <p:nvSpPr>
          <p:cNvPr id="7" name="TextBox 6"/>
          <p:cNvSpPr txBox="1"/>
          <p:nvPr/>
        </p:nvSpPr>
        <p:spPr>
          <a:xfrm>
            <a:off x="1403648" y="1872471"/>
            <a:ext cx="2736304" cy="461665"/>
          </a:xfrm>
          <a:prstGeom prst="rect">
            <a:avLst/>
          </a:prstGeom>
          <a:noFill/>
        </p:spPr>
        <p:txBody>
          <a:bodyPr wrap="square" rtlCol="1">
            <a:spAutoFit/>
          </a:bodyPr>
          <a:lstStyle/>
          <a:p>
            <a:pPr algn="ctr"/>
            <a:r>
              <a:rPr lang="he-IL" sz="2400" dirty="0" smtClean="0">
                <a:latin typeface="ArbelHagildaBold" pitchFamily="2" charset="-79"/>
                <a:cs typeface="ArbelHagildaBold" pitchFamily="2" charset="-79"/>
              </a:rPr>
              <a:t>הרגלי קנייה</a:t>
            </a:r>
            <a:endParaRPr lang="he-IL" sz="2400" dirty="0">
              <a:latin typeface="ArbelHagildaBold" pitchFamily="2" charset="-79"/>
              <a:cs typeface="ArbelHagildaBold" pitchFamily="2" charset="-79"/>
            </a:endParaRPr>
          </a:p>
        </p:txBody>
      </p:sp>
      <p:sp>
        <p:nvSpPr>
          <p:cNvPr id="8" name="TextBox 7"/>
          <p:cNvSpPr txBox="1"/>
          <p:nvPr/>
        </p:nvSpPr>
        <p:spPr>
          <a:xfrm>
            <a:off x="3275856" y="2380238"/>
            <a:ext cx="2736304" cy="461665"/>
          </a:xfrm>
          <a:prstGeom prst="rect">
            <a:avLst/>
          </a:prstGeom>
          <a:noFill/>
        </p:spPr>
        <p:txBody>
          <a:bodyPr wrap="square" rtlCol="1">
            <a:spAutoFit/>
          </a:bodyPr>
          <a:lstStyle/>
          <a:p>
            <a:pPr algn="ctr"/>
            <a:r>
              <a:rPr lang="he-IL" sz="2400" dirty="0" smtClean="0">
                <a:latin typeface="ArbelHagildaBold" pitchFamily="2" charset="-79"/>
                <a:cs typeface="ArbelHagildaBold" pitchFamily="2" charset="-79"/>
              </a:rPr>
              <a:t>הצרכן הישראלי</a:t>
            </a:r>
            <a:endParaRPr lang="he-IL" sz="2400" dirty="0">
              <a:latin typeface="ArbelHagildaBold" pitchFamily="2" charset="-79"/>
              <a:cs typeface="ArbelHagildaBold" pitchFamily="2" charset="-79"/>
            </a:endParaRPr>
          </a:p>
        </p:txBody>
      </p:sp>
      <p:sp>
        <p:nvSpPr>
          <p:cNvPr id="9" name="TextBox 8"/>
          <p:cNvSpPr txBox="1"/>
          <p:nvPr/>
        </p:nvSpPr>
        <p:spPr>
          <a:xfrm>
            <a:off x="2051720" y="3431993"/>
            <a:ext cx="2736304" cy="461665"/>
          </a:xfrm>
          <a:prstGeom prst="rect">
            <a:avLst/>
          </a:prstGeom>
          <a:noFill/>
        </p:spPr>
        <p:txBody>
          <a:bodyPr wrap="square" rtlCol="1">
            <a:spAutoFit/>
          </a:bodyPr>
          <a:lstStyle/>
          <a:p>
            <a:pPr algn="ctr"/>
            <a:r>
              <a:rPr lang="he-IL" sz="2400" dirty="0">
                <a:solidFill>
                  <a:srgbClr val="0070C0"/>
                </a:solidFill>
                <a:latin typeface="ArbelHagildaBold" pitchFamily="2" charset="-79"/>
                <a:cs typeface="ArbelHagildaBold" pitchFamily="2" charset="-79"/>
              </a:rPr>
              <a:t>חסמים</a:t>
            </a:r>
          </a:p>
        </p:txBody>
      </p:sp>
      <p:sp>
        <p:nvSpPr>
          <p:cNvPr id="10" name="TextBox 9"/>
          <p:cNvSpPr txBox="1"/>
          <p:nvPr/>
        </p:nvSpPr>
        <p:spPr>
          <a:xfrm>
            <a:off x="4592437" y="3420366"/>
            <a:ext cx="2736304" cy="461665"/>
          </a:xfrm>
          <a:prstGeom prst="rect">
            <a:avLst/>
          </a:prstGeom>
          <a:noFill/>
        </p:spPr>
        <p:txBody>
          <a:bodyPr wrap="square" rtlCol="1">
            <a:spAutoFit/>
          </a:bodyPr>
          <a:lstStyle/>
          <a:p>
            <a:pPr algn="ctr"/>
            <a:r>
              <a:rPr lang="he-IL" sz="2400" dirty="0" smtClean="0">
                <a:solidFill>
                  <a:srgbClr val="0070C0"/>
                </a:solidFill>
                <a:latin typeface="ArbelHagildaBold" pitchFamily="2" charset="-79"/>
                <a:cs typeface="ArbelHagildaBold" pitchFamily="2" charset="-79"/>
              </a:rPr>
              <a:t>מניעים</a:t>
            </a:r>
            <a:endParaRPr lang="he-IL" sz="2400" dirty="0">
              <a:solidFill>
                <a:srgbClr val="0070C0"/>
              </a:solidFill>
              <a:latin typeface="ArbelHagildaBold" pitchFamily="2" charset="-79"/>
              <a:cs typeface="ArbelHagildaBold" pitchFamily="2" charset="-79"/>
            </a:endParaRPr>
          </a:p>
        </p:txBody>
      </p:sp>
      <p:sp>
        <p:nvSpPr>
          <p:cNvPr id="11" name="TextBox 10"/>
          <p:cNvSpPr txBox="1"/>
          <p:nvPr/>
        </p:nvSpPr>
        <p:spPr>
          <a:xfrm>
            <a:off x="3293836" y="2884803"/>
            <a:ext cx="2736304" cy="461665"/>
          </a:xfrm>
          <a:prstGeom prst="rect">
            <a:avLst/>
          </a:prstGeom>
          <a:noFill/>
        </p:spPr>
        <p:txBody>
          <a:bodyPr wrap="square" rtlCol="1">
            <a:spAutoFit/>
          </a:bodyPr>
          <a:lstStyle/>
          <a:p>
            <a:pPr algn="ctr"/>
            <a:r>
              <a:rPr lang="he-IL" sz="2400" dirty="0" smtClean="0">
                <a:latin typeface="ArbelHagildaBold" pitchFamily="2" charset="-79"/>
                <a:cs typeface="ArbelHagildaBold" pitchFamily="2" charset="-79"/>
              </a:rPr>
              <a:t>מסחר אלקטרוני</a:t>
            </a:r>
            <a:endParaRPr lang="he-IL" sz="2400" dirty="0">
              <a:latin typeface="ArbelHagildaBold" pitchFamily="2" charset="-79"/>
              <a:cs typeface="ArbelHagildaBold" pitchFamily="2" charset="-79"/>
            </a:endParaRPr>
          </a:p>
        </p:txBody>
      </p:sp>
      <p:pic>
        <p:nvPicPr>
          <p:cNvPr id="16" name="תמונה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88927"/>
            <a:ext cx="4286250" cy="2857500"/>
          </a:xfrm>
          <a:prstGeom prst="rect">
            <a:avLst/>
          </a:prstGeom>
        </p:spPr>
      </p:pic>
    </p:spTree>
    <p:extLst>
      <p:ext uri="{BB962C8B-B14F-4D97-AF65-F5344CB8AC3E}">
        <p14:creationId xmlns:p14="http://schemas.microsoft.com/office/powerpoint/2010/main" val="126190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u="sng" dirty="0">
                <a:latin typeface="ArbelHagildaBold" pitchFamily="2" charset="-79"/>
                <a:cs typeface="ArbelHagildaBold" pitchFamily="2" charset="-79"/>
              </a:rPr>
              <a:t>מסחר אלקטרוני בישראל</a:t>
            </a:r>
          </a:p>
        </p:txBody>
      </p:sp>
      <p:sp>
        <p:nvSpPr>
          <p:cNvPr id="3" name="TextBox 2"/>
          <p:cNvSpPr txBox="1"/>
          <p:nvPr/>
        </p:nvSpPr>
        <p:spPr>
          <a:xfrm>
            <a:off x="870992" y="1484784"/>
            <a:ext cx="7272808" cy="769441"/>
          </a:xfrm>
          <a:prstGeom prst="rect">
            <a:avLst/>
          </a:prstGeom>
          <a:noFill/>
        </p:spPr>
        <p:txBody>
          <a:bodyPr wrap="square" rtlCol="1">
            <a:spAutoFit/>
          </a:bodyPr>
          <a:lstStyle>
            <a:defPPr>
              <a:defRPr lang="he-IL"/>
            </a:defPPr>
            <a:lvl1pPr algn="ctr"/>
          </a:lstStyle>
          <a:p>
            <a:r>
              <a:rPr lang="he-IL" sz="2400" dirty="0">
                <a:latin typeface="ArbelHagildaBold" pitchFamily="2" charset="-79"/>
                <a:cs typeface="ArbelHagildaBold" pitchFamily="2" charset="-79"/>
              </a:rPr>
              <a:t>מחקרים הממומנים על ידי חברות </a:t>
            </a:r>
            <a:r>
              <a:rPr lang="he-IL" sz="2400" dirty="0" smtClean="0">
                <a:latin typeface="ArbelHagildaBold" pitchFamily="2" charset="-79"/>
                <a:cs typeface="ArbelHagildaBold" pitchFamily="2" charset="-79"/>
              </a:rPr>
              <a:t>מסחריות:</a:t>
            </a:r>
          </a:p>
          <a:p>
            <a:r>
              <a:rPr lang="he-IL" sz="2000" dirty="0" err="1" smtClean="0">
                <a:latin typeface="ArbelHagildaBold" pitchFamily="2" charset="-79"/>
                <a:cs typeface="ArbelHagildaBold" pitchFamily="2" charset="-79"/>
              </a:rPr>
              <a:t>מקינזי</a:t>
            </a:r>
            <a:r>
              <a:rPr lang="he-IL" sz="2000" dirty="0" smtClean="0">
                <a:latin typeface="ArbelHagildaBold" pitchFamily="2" charset="-79"/>
                <a:cs typeface="ArbelHagildaBold" pitchFamily="2" charset="-79"/>
              </a:rPr>
              <a:t>, ויזה, </a:t>
            </a:r>
            <a:r>
              <a:rPr lang="he-IL" sz="2000" dirty="0" err="1" smtClean="0">
                <a:latin typeface="ArbelHagildaBold" pitchFamily="2" charset="-79"/>
                <a:cs typeface="ArbelHagildaBold" pitchFamily="2" charset="-79"/>
              </a:rPr>
              <a:t>פייפאל</a:t>
            </a:r>
            <a:endParaRPr lang="en-US" sz="2000" dirty="0" smtClean="0">
              <a:latin typeface="ArbelHagildaBold" pitchFamily="2" charset="-79"/>
              <a:cs typeface="ArbelHagildaBold" pitchFamily="2" charset="-79"/>
            </a:endParaRPr>
          </a:p>
        </p:txBody>
      </p:sp>
      <p:sp>
        <p:nvSpPr>
          <p:cNvPr id="4" name="TextBox 3"/>
          <p:cNvSpPr txBox="1"/>
          <p:nvPr/>
        </p:nvSpPr>
        <p:spPr>
          <a:xfrm>
            <a:off x="900871" y="2492896"/>
            <a:ext cx="7272808" cy="1354217"/>
          </a:xfrm>
          <a:prstGeom prst="rect">
            <a:avLst/>
          </a:prstGeom>
          <a:noFill/>
        </p:spPr>
        <p:txBody>
          <a:bodyPr wrap="square" rtlCol="1">
            <a:spAutoFit/>
          </a:bodyPr>
          <a:lstStyle>
            <a:defPPr>
              <a:defRPr lang="he-IL"/>
            </a:defPPr>
            <a:lvl1pPr algn="ctr"/>
          </a:lstStyle>
          <a:p>
            <a:r>
              <a:rPr lang="he-IL" sz="2400" dirty="0" smtClean="0">
                <a:latin typeface="ArbelHagildaBold" pitchFamily="2" charset="-79"/>
                <a:cs typeface="ArbelHagildaBold" pitchFamily="2" charset="-79"/>
              </a:rPr>
              <a:t>שיח המתקיים בעיתונות, במדיה חברתית ובמסגרות מקצועיות:</a:t>
            </a:r>
          </a:p>
          <a:p>
            <a:r>
              <a:rPr lang="he-IL" sz="2000" dirty="0" smtClean="0">
                <a:latin typeface="ArbelHagildaBold" pitchFamily="2" charset="-79"/>
                <a:cs typeface="ArbelHagildaBold" pitchFamily="2" charset="-79"/>
              </a:rPr>
              <a:t>מדורי הכלכלה, קבוצות </a:t>
            </a:r>
            <a:r>
              <a:rPr lang="he-IL" sz="2000" dirty="0" err="1" smtClean="0">
                <a:latin typeface="ArbelHagildaBold" pitchFamily="2" charset="-79"/>
                <a:cs typeface="ArbelHagildaBold" pitchFamily="2" charset="-79"/>
              </a:rPr>
              <a:t>בפייסבוק</a:t>
            </a:r>
            <a:r>
              <a:rPr lang="he-IL" sz="2000" dirty="0" smtClean="0">
                <a:latin typeface="ArbelHagildaBold" pitchFamily="2" charset="-79"/>
                <a:cs typeface="ArbelHagildaBold" pitchFamily="2" charset="-79"/>
              </a:rPr>
              <a:t>, טוקבקים, </a:t>
            </a:r>
            <a:r>
              <a:rPr lang="en-US" sz="2000" dirty="0" smtClean="0">
                <a:latin typeface="ArbelHagildaBold" pitchFamily="2" charset="-79"/>
                <a:cs typeface="ArbelHagildaBold" pitchFamily="2" charset="-79"/>
              </a:rPr>
              <a:t/>
            </a:r>
            <a:br>
              <a:rPr lang="en-US" sz="2000" dirty="0" smtClean="0">
                <a:latin typeface="ArbelHagildaBold" pitchFamily="2" charset="-79"/>
                <a:cs typeface="ArbelHagildaBold" pitchFamily="2" charset="-79"/>
              </a:rPr>
            </a:br>
            <a:r>
              <a:rPr lang="he-IL" sz="2000" dirty="0" smtClean="0">
                <a:latin typeface="ArbelHagildaBold" pitchFamily="2" charset="-79"/>
                <a:cs typeface="ArbelHagildaBold" pitchFamily="2" charset="-79"/>
              </a:rPr>
              <a:t>איגוד </a:t>
            </a:r>
            <a:r>
              <a:rPr lang="he-IL" sz="2000" dirty="0">
                <a:latin typeface="ArbelHagildaBold" pitchFamily="2" charset="-79"/>
                <a:cs typeface="ArbelHagildaBold" pitchFamily="2" charset="-79"/>
              </a:rPr>
              <a:t>האינטרנט </a:t>
            </a:r>
            <a:r>
              <a:rPr lang="en-US" sz="2000" dirty="0">
                <a:latin typeface="ArbelHagildaBold" pitchFamily="2" charset="-79"/>
                <a:cs typeface="ArbelHagildaBold" pitchFamily="2" charset="-79"/>
              </a:rPr>
              <a:t>(STS</a:t>
            </a:r>
            <a:r>
              <a:rPr lang="en-US" sz="2000" dirty="0" smtClean="0">
                <a:latin typeface="ArbelHagildaBold" pitchFamily="2" charset="-79"/>
                <a:cs typeface="ArbelHagildaBold" pitchFamily="2" charset="-79"/>
              </a:rPr>
              <a:t>)</a:t>
            </a:r>
            <a:r>
              <a:rPr lang="he-IL" sz="2000" dirty="0" smtClean="0">
                <a:latin typeface="ArbelHagildaBold" pitchFamily="2" charset="-79"/>
                <a:cs typeface="ArbelHagildaBold" pitchFamily="2" charset="-79"/>
              </a:rPr>
              <a:t>, פורום </a:t>
            </a:r>
            <a:r>
              <a:rPr lang="he-IL" sz="2000" dirty="0">
                <a:latin typeface="ArbelHagildaBold" pitchFamily="2" charset="-79"/>
                <a:cs typeface="ArbelHagildaBold" pitchFamily="2" charset="-79"/>
              </a:rPr>
              <a:t>המנהלים למסחר מקוון</a:t>
            </a:r>
          </a:p>
          <a:p>
            <a:endParaRPr lang="he-IL" dirty="0">
              <a:latin typeface="ArbelHagildaBold" pitchFamily="2" charset="-79"/>
              <a:cs typeface="ArbelHagildaBold" pitchFamily="2" charset="-79"/>
            </a:endParaRPr>
          </a:p>
        </p:txBody>
      </p:sp>
      <p:sp>
        <p:nvSpPr>
          <p:cNvPr id="5" name="TextBox 4"/>
          <p:cNvSpPr txBox="1"/>
          <p:nvPr/>
        </p:nvSpPr>
        <p:spPr>
          <a:xfrm>
            <a:off x="107504" y="3983556"/>
            <a:ext cx="5256584" cy="1846659"/>
          </a:xfrm>
          <a:prstGeom prst="rect">
            <a:avLst/>
          </a:prstGeom>
          <a:noFill/>
        </p:spPr>
        <p:txBody>
          <a:bodyPr wrap="square" rtlCol="1">
            <a:spAutoFit/>
          </a:bodyPr>
          <a:lstStyle>
            <a:defPPr>
              <a:defRPr lang="he-IL"/>
            </a:defPPr>
            <a:lvl1pPr algn="ctr"/>
          </a:lstStyle>
          <a:p>
            <a:pPr lvl="0" algn="r"/>
            <a:r>
              <a:rPr lang="he-IL" sz="2400" dirty="0">
                <a:solidFill>
                  <a:srgbClr val="0070C0"/>
                </a:solidFill>
                <a:latin typeface="ArbelHagildaBold" pitchFamily="2" charset="-79"/>
                <a:cs typeface="ArbelHagildaBold" pitchFamily="2" charset="-79"/>
              </a:rPr>
              <a:t>אחוז הישראלים המבצעים קנייה </a:t>
            </a:r>
            <a:r>
              <a:rPr lang="he-IL" sz="2400" dirty="0" smtClean="0">
                <a:solidFill>
                  <a:srgbClr val="0070C0"/>
                </a:solidFill>
                <a:latin typeface="ArbelHagildaBold" pitchFamily="2" charset="-79"/>
                <a:cs typeface="ArbelHagildaBold" pitchFamily="2" charset="-79"/>
              </a:rPr>
              <a:t>אונליין ?</a:t>
            </a:r>
            <a:endParaRPr lang="en-US" sz="2400" dirty="0">
              <a:solidFill>
                <a:srgbClr val="0070C0"/>
              </a:solidFill>
              <a:latin typeface="ArbelHagildaBold" pitchFamily="2" charset="-79"/>
              <a:cs typeface="ArbelHagildaBold" pitchFamily="2" charset="-79"/>
            </a:endParaRPr>
          </a:p>
          <a:p>
            <a:pPr lvl="0" algn="r"/>
            <a:r>
              <a:rPr lang="he-IL" sz="2400" dirty="0">
                <a:solidFill>
                  <a:srgbClr val="0070C0"/>
                </a:solidFill>
                <a:latin typeface="ArbelHagildaBold" pitchFamily="2" charset="-79"/>
                <a:cs typeface="ArbelHagildaBold" pitchFamily="2" charset="-79"/>
              </a:rPr>
              <a:t>קטגוריות המוצרים </a:t>
            </a:r>
            <a:r>
              <a:rPr lang="he-IL" sz="2400" dirty="0" smtClean="0">
                <a:solidFill>
                  <a:srgbClr val="0070C0"/>
                </a:solidFill>
                <a:latin typeface="ArbelHagildaBold" pitchFamily="2" charset="-79"/>
                <a:cs typeface="ArbelHagildaBold" pitchFamily="2" charset="-79"/>
              </a:rPr>
              <a:t>המועדפות ?</a:t>
            </a:r>
            <a:endParaRPr lang="en-US" sz="2400" dirty="0">
              <a:solidFill>
                <a:srgbClr val="0070C0"/>
              </a:solidFill>
              <a:latin typeface="ArbelHagildaBold" pitchFamily="2" charset="-79"/>
              <a:cs typeface="ArbelHagildaBold" pitchFamily="2" charset="-79"/>
            </a:endParaRPr>
          </a:p>
          <a:p>
            <a:pPr lvl="0" algn="r"/>
            <a:r>
              <a:rPr lang="he-IL" sz="2400" dirty="0">
                <a:solidFill>
                  <a:srgbClr val="0070C0"/>
                </a:solidFill>
                <a:latin typeface="ArbelHagildaBold" pitchFamily="2" charset="-79"/>
                <a:cs typeface="ArbelHagildaBold" pitchFamily="2" charset="-79"/>
              </a:rPr>
              <a:t>אמצעי התשלום </a:t>
            </a:r>
            <a:r>
              <a:rPr lang="he-IL" sz="2400" dirty="0" smtClean="0">
                <a:solidFill>
                  <a:srgbClr val="0070C0"/>
                </a:solidFill>
                <a:latin typeface="ArbelHagildaBold" pitchFamily="2" charset="-79"/>
                <a:cs typeface="ArbelHagildaBold" pitchFamily="2" charset="-79"/>
              </a:rPr>
              <a:t>הפופולאריים ?</a:t>
            </a:r>
            <a:endParaRPr lang="en-US" sz="2400" dirty="0">
              <a:solidFill>
                <a:srgbClr val="0070C0"/>
              </a:solidFill>
              <a:latin typeface="ArbelHagildaBold" pitchFamily="2" charset="-79"/>
              <a:cs typeface="ArbelHagildaBold" pitchFamily="2" charset="-79"/>
            </a:endParaRPr>
          </a:p>
          <a:p>
            <a:pPr lvl="0" algn="r"/>
            <a:r>
              <a:rPr lang="he-IL" sz="2400" dirty="0">
                <a:solidFill>
                  <a:srgbClr val="0070C0"/>
                </a:solidFill>
                <a:latin typeface="ArbelHagildaBold" pitchFamily="2" charset="-79"/>
                <a:cs typeface="ArbelHagildaBold" pitchFamily="2" charset="-79"/>
              </a:rPr>
              <a:t>העדפת אתרים מקומיים לעומת אתרים מחו"ל </a:t>
            </a:r>
            <a:r>
              <a:rPr lang="he-IL" sz="2400" dirty="0" smtClean="0">
                <a:solidFill>
                  <a:srgbClr val="0070C0"/>
                </a:solidFill>
                <a:latin typeface="ArbelHagildaBold" pitchFamily="2" charset="-79"/>
                <a:cs typeface="ArbelHagildaBold" pitchFamily="2" charset="-79"/>
              </a:rPr>
              <a:t>?</a:t>
            </a:r>
            <a:endParaRPr lang="en-US" sz="2400" dirty="0">
              <a:solidFill>
                <a:srgbClr val="0070C0"/>
              </a:solidFill>
              <a:latin typeface="ArbelHagildaBold" pitchFamily="2" charset="-79"/>
              <a:cs typeface="ArbelHagildaBold" pitchFamily="2" charset="-79"/>
            </a:endParaRPr>
          </a:p>
          <a:p>
            <a:endParaRPr lang="he-IL" dirty="0">
              <a:latin typeface="ArbelHagildaBold" pitchFamily="2" charset="-79"/>
              <a:cs typeface="ArbelHagildaBold" pitchFamily="2" charset="-79"/>
            </a:endParaRPr>
          </a:p>
        </p:txBody>
      </p:sp>
      <p:pic>
        <p:nvPicPr>
          <p:cNvPr id="9" name="תמונה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08104" y="4442149"/>
            <a:ext cx="3635896" cy="2415851"/>
          </a:xfrm>
          <a:prstGeom prst="rect">
            <a:avLst/>
          </a:prstGeom>
        </p:spPr>
      </p:pic>
    </p:spTree>
    <p:extLst>
      <p:ext uri="{BB962C8B-B14F-4D97-AF65-F5344CB8AC3E}">
        <p14:creationId xmlns:p14="http://schemas.microsoft.com/office/powerpoint/2010/main" val="2400894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u="sng" dirty="0">
                <a:latin typeface="ArbelHagildaBold" pitchFamily="2" charset="-79"/>
                <a:cs typeface="ArbelHagildaBold" pitchFamily="2" charset="-79"/>
              </a:rPr>
              <a:t>שיטת המחקר</a:t>
            </a:r>
          </a:p>
        </p:txBody>
      </p:sp>
      <p:sp>
        <p:nvSpPr>
          <p:cNvPr id="4" name="TextBox 3"/>
          <p:cNvSpPr txBox="1"/>
          <p:nvPr/>
        </p:nvSpPr>
        <p:spPr>
          <a:xfrm>
            <a:off x="3059832" y="1124744"/>
            <a:ext cx="5976664" cy="1046440"/>
          </a:xfrm>
          <a:prstGeom prst="rect">
            <a:avLst/>
          </a:prstGeom>
          <a:noFill/>
        </p:spPr>
        <p:txBody>
          <a:bodyPr wrap="square" rtlCol="1">
            <a:spAutoFit/>
          </a:bodyPr>
          <a:lstStyle/>
          <a:p>
            <a:pPr algn="ctr"/>
            <a:r>
              <a:rPr lang="he-IL" sz="2400" dirty="0" smtClean="0">
                <a:latin typeface="ArbelHagildaBold" pitchFamily="2" charset="-79"/>
                <a:ea typeface="+mj-ea"/>
                <a:cs typeface="ArbelHagildaBold" pitchFamily="2" charset="-79"/>
              </a:rPr>
              <a:t>הבדלים </a:t>
            </a:r>
            <a:r>
              <a:rPr lang="he-IL" sz="2400" dirty="0">
                <a:latin typeface="ArbelHagildaBold" pitchFamily="2" charset="-79"/>
                <a:ea typeface="+mj-ea"/>
                <a:cs typeface="ArbelHagildaBold" pitchFamily="2" charset="-79"/>
              </a:rPr>
              <a:t>תרבותיים כסדרה של אופוזיציות בינאריות</a:t>
            </a:r>
          </a:p>
          <a:p>
            <a:pPr algn="ctr"/>
            <a:r>
              <a:rPr lang="he-IL" sz="2000" dirty="0">
                <a:latin typeface="ArbelHagildaBold" pitchFamily="2" charset="-79"/>
                <a:ea typeface="+mj-ea"/>
                <a:cs typeface="ArbelHagildaBold" pitchFamily="2" charset="-79"/>
              </a:rPr>
              <a:t>קולקטיביזם - אינדיווידואליזם</a:t>
            </a:r>
          </a:p>
          <a:p>
            <a:pPr algn="ctr"/>
            <a:endParaRPr lang="he-IL" dirty="0"/>
          </a:p>
        </p:txBody>
      </p:sp>
      <p:sp>
        <p:nvSpPr>
          <p:cNvPr id="5" name="TextBox 4"/>
          <p:cNvSpPr txBox="1"/>
          <p:nvPr/>
        </p:nvSpPr>
        <p:spPr>
          <a:xfrm>
            <a:off x="251520" y="2276872"/>
            <a:ext cx="4680520" cy="1077218"/>
          </a:xfrm>
          <a:prstGeom prst="rect">
            <a:avLst/>
          </a:prstGeom>
          <a:noFill/>
        </p:spPr>
        <p:txBody>
          <a:bodyPr wrap="square" rtlCol="1">
            <a:spAutoFit/>
          </a:bodyPr>
          <a:lstStyle/>
          <a:p>
            <a:pPr algn="ctr"/>
            <a:r>
              <a:rPr lang="he-IL" sz="2400" dirty="0" smtClean="0">
                <a:latin typeface="ArbelHagildaBold" pitchFamily="2" charset="-79"/>
                <a:ea typeface="+mj-ea"/>
                <a:cs typeface="ArbelHagildaBold" pitchFamily="2" charset="-79"/>
              </a:rPr>
              <a:t>התנהגות הצרכן הישראלי</a:t>
            </a:r>
          </a:p>
          <a:p>
            <a:pPr algn="ctr"/>
            <a:r>
              <a:rPr lang="he-IL" sz="2000" dirty="0" smtClean="0">
                <a:latin typeface="ArbelHagildaBold" pitchFamily="2" charset="-79"/>
                <a:ea typeface="+mj-ea"/>
                <a:cs typeface="ArbelHagildaBold" pitchFamily="2" charset="-79"/>
              </a:rPr>
              <a:t>צרכים סותרים וחוסר עקביות</a:t>
            </a:r>
          </a:p>
          <a:p>
            <a:pPr algn="ctr"/>
            <a:r>
              <a:rPr lang="he-IL" sz="2000" dirty="0">
                <a:latin typeface="ArbelHagildaBold" pitchFamily="2" charset="-79"/>
                <a:ea typeface="+mj-ea"/>
                <a:cs typeface="ArbelHagildaBold" pitchFamily="2" charset="-79"/>
              </a:rPr>
              <a:t>תחושת קיפוח - נהנתנות </a:t>
            </a:r>
          </a:p>
        </p:txBody>
      </p:sp>
      <p:sp>
        <p:nvSpPr>
          <p:cNvPr id="6" name="TextBox 5"/>
          <p:cNvSpPr txBox="1"/>
          <p:nvPr/>
        </p:nvSpPr>
        <p:spPr>
          <a:xfrm>
            <a:off x="2051720" y="3789040"/>
            <a:ext cx="6984776" cy="1077218"/>
          </a:xfrm>
          <a:prstGeom prst="rect">
            <a:avLst/>
          </a:prstGeom>
          <a:noFill/>
        </p:spPr>
        <p:txBody>
          <a:bodyPr wrap="square" rtlCol="1">
            <a:spAutoFit/>
          </a:bodyPr>
          <a:lstStyle/>
          <a:p>
            <a:pPr algn="ctr"/>
            <a:r>
              <a:rPr lang="he-IL" sz="2400" dirty="0">
                <a:solidFill>
                  <a:srgbClr val="0070C0"/>
                </a:solidFill>
                <a:latin typeface="ArbelHagildaBold" pitchFamily="2" charset="-79"/>
                <a:ea typeface="+mj-ea"/>
                <a:cs typeface="ArbelHagildaBold" pitchFamily="2" charset="-79"/>
              </a:rPr>
              <a:t>תיאוריה מעוגנת בשדה</a:t>
            </a:r>
          </a:p>
          <a:p>
            <a:pPr algn="ctr"/>
            <a:r>
              <a:rPr lang="he-IL" sz="2000" dirty="0">
                <a:latin typeface="ArbelHagildaBold" pitchFamily="2" charset="-79"/>
                <a:ea typeface="+mj-ea"/>
                <a:cs typeface="ArbelHagildaBold" pitchFamily="2" charset="-79"/>
              </a:rPr>
              <a:t>דגש על </a:t>
            </a:r>
            <a:r>
              <a:rPr lang="he-IL" sz="2000" dirty="0" smtClean="0">
                <a:latin typeface="ArbelHagildaBold" pitchFamily="2" charset="-79"/>
                <a:ea typeface="+mj-ea"/>
                <a:cs typeface="ArbelHagildaBold" pitchFamily="2" charset="-79"/>
              </a:rPr>
              <a:t>טבעה </a:t>
            </a:r>
            <a:r>
              <a:rPr lang="he-IL" sz="2000" dirty="0">
                <a:latin typeface="ArbelHagildaBold" pitchFamily="2" charset="-79"/>
                <a:ea typeface="+mj-ea"/>
                <a:cs typeface="ArbelHagildaBold" pitchFamily="2" charset="-79"/>
              </a:rPr>
              <a:t>הסובייקטיבי וההבנייתי של המציאות </a:t>
            </a:r>
            <a:r>
              <a:rPr lang="he-IL" sz="2000" dirty="0" smtClean="0">
                <a:latin typeface="ArbelHagildaBold" pitchFamily="2" charset="-79"/>
                <a:ea typeface="+mj-ea"/>
                <a:cs typeface="ArbelHagildaBold" pitchFamily="2" charset="-79"/>
              </a:rPr>
              <a:t>החברתית</a:t>
            </a:r>
          </a:p>
          <a:p>
            <a:pPr algn="ctr"/>
            <a:r>
              <a:rPr lang="he-IL" sz="2000" dirty="0" smtClean="0">
                <a:latin typeface="ArbelHagildaBold" pitchFamily="2" charset="-79"/>
                <a:ea typeface="+mj-ea"/>
                <a:cs typeface="ArbelHagildaBold" pitchFamily="2" charset="-79"/>
              </a:rPr>
              <a:t>להקשיב למה </a:t>
            </a:r>
            <a:r>
              <a:rPr lang="he-IL" sz="2000" dirty="0">
                <a:latin typeface="ArbelHagildaBold" pitchFamily="2" charset="-79"/>
                <a:ea typeface="+mj-ea"/>
                <a:cs typeface="ArbelHagildaBold" pitchFamily="2" charset="-79"/>
              </a:rPr>
              <a:t>שאנשים אומרים על עולמם</a:t>
            </a:r>
          </a:p>
        </p:txBody>
      </p:sp>
      <p:pic>
        <p:nvPicPr>
          <p:cNvPr id="7" name="תמונה 6"/>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172" y="4660686"/>
            <a:ext cx="3295970" cy="2197313"/>
          </a:xfrm>
          <a:prstGeom prst="rect">
            <a:avLst/>
          </a:prstGeom>
        </p:spPr>
      </p:pic>
      <p:sp>
        <p:nvSpPr>
          <p:cNvPr id="8" name="חץ שמאלה 7"/>
          <p:cNvSpPr/>
          <p:nvPr/>
        </p:nvSpPr>
        <p:spPr>
          <a:xfrm rot="19601600">
            <a:off x="3491880" y="1844824"/>
            <a:ext cx="720080" cy="264805"/>
          </a:xfrm>
          <a:prstGeom prst="leftArrow">
            <a:avLst/>
          </a:prstGeom>
          <a:solidFill>
            <a:srgbClr val="0070C0"/>
          </a:solidFill>
          <a:ln>
            <a:solidFill>
              <a:srgbClr val="0070C0"/>
            </a:solidFill>
          </a:ln>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p>
        </p:txBody>
      </p:sp>
      <p:sp>
        <p:nvSpPr>
          <p:cNvPr id="9" name="חץ שמאלה 8"/>
          <p:cNvSpPr/>
          <p:nvPr/>
        </p:nvSpPr>
        <p:spPr>
          <a:xfrm rot="13056422">
            <a:off x="3425859" y="3549192"/>
            <a:ext cx="720080" cy="264805"/>
          </a:xfrm>
          <a:prstGeom prst="leftArrow">
            <a:avLst/>
          </a:prstGeom>
          <a:solidFill>
            <a:srgbClr val="0070C0"/>
          </a:solidFill>
          <a:ln>
            <a:solidFill>
              <a:srgbClr val="0070C0"/>
            </a:solidFill>
          </a:ln>
        </p:spPr>
        <p:style>
          <a:lnRef idx="1">
            <a:schemeClr val="accent2"/>
          </a:lnRef>
          <a:fillRef idx="3">
            <a:schemeClr val="accent2"/>
          </a:fillRef>
          <a:effectRef idx="2">
            <a:schemeClr val="accent2"/>
          </a:effectRef>
          <a:fontRef idx="minor">
            <a:schemeClr val="lt1"/>
          </a:fontRef>
        </p:style>
        <p:txBody>
          <a:bodyPr rtlCol="1" anchor="ctr"/>
          <a:lstStyle/>
          <a:p>
            <a:pPr algn="ctr"/>
            <a:endParaRPr lang="he-IL">
              <a:solidFill>
                <a:srgbClr val="0070C0"/>
              </a:solidFill>
            </a:endParaRPr>
          </a:p>
        </p:txBody>
      </p:sp>
    </p:spTree>
    <p:extLst>
      <p:ext uri="{BB962C8B-B14F-4D97-AF65-F5344CB8AC3E}">
        <p14:creationId xmlns:p14="http://schemas.microsoft.com/office/powerpoint/2010/main" val="3436800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u="sng" dirty="0" smtClean="0">
                <a:latin typeface="ArbelHagildaBold" pitchFamily="2" charset="-79"/>
                <a:cs typeface="ArbelHagildaBold" pitchFamily="2" charset="-79"/>
              </a:rPr>
              <a:t>אוכלוסיית המחקר וכלי המחקר</a:t>
            </a:r>
            <a:endParaRPr lang="he-IL" sz="2800" u="sng" dirty="0">
              <a:latin typeface="ArbelHagildaBold" pitchFamily="2" charset="-79"/>
              <a:cs typeface="ArbelHagildaBold" pitchFamily="2" charset="-79"/>
            </a:endParaRPr>
          </a:p>
        </p:txBody>
      </p:sp>
      <p:graphicFrame>
        <p:nvGraphicFramePr>
          <p:cNvPr id="5" name="טבלה 4"/>
          <p:cNvGraphicFramePr>
            <a:graphicFrameLocks noGrp="1"/>
          </p:cNvGraphicFramePr>
          <p:nvPr>
            <p:extLst>
              <p:ext uri="{D42A27DB-BD31-4B8C-83A1-F6EECF244321}">
                <p14:modId xmlns:p14="http://schemas.microsoft.com/office/powerpoint/2010/main" val="1761599048"/>
              </p:ext>
            </p:extLst>
          </p:nvPr>
        </p:nvGraphicFramePr>
        <p:xfrm>
          <a:off x="3275856" y="1556792"/>
          <a:ext cx="5544616" cy="5040560"/>
        </p:xfrm>
        <a:graphic>
          <a:graphicData uri="http://schemas.openxmlformats.org/drawingml/2006/table">
            <a:tbl>
              <a:tblPr rtl="1" firstRow="1" bandRow="1">
                <a:tableStyleId>{5940675A-B579-460E-94D1-54222C63F5DA}</a:tableStyleId>
              </a:tblPr>
              <a:tblGrid>
                <a:gridCol w="5544616"/>
              </a:tblGrid>
              <a:tr h="1988847">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kern="1200" noProof="0" dirty="0" smtClean="0">
                          <a:solidFill>
                            <a:srgbClr val="0070C0"/>
                          </a:solidFill>
                          <a:latin typeface="ArbelHagildaBold" pitchFamily="2" charset="-79"/>
                          <a:ea typeface="+mn-ea"/>
                          <a:cs typeface="ArbelHagildaBold" pitchFamily="2" charset="-79"/>
                        </a:rPr>
                        <a:t>מקורות מידע ראשוניים:</a:t>
                      </a:r>
                    </a:p>
                    <a:p>
                      <a:pPr marL="457200" marR="0" lvl="1" indent="-285750" algn="r" defTabSz="914400" rtl="1" eaLnBrk="1" fontAlgn="auto" latinLnBrk="0" hangingPunct="1">
                        <a:lnSpc>
                          <a:spcPct val="100000"/>
                        </a:lnSpc>
                        <a:spcBef>
                          <a:spcPts val="0"/>
                        </a:spcBef>
                        <a:spcAft>
                          <a:spcPts val="0"/>
                        </a:spcAft>
                        <a:buClrTx/>
                        <a:buSzTx/>
                        <a:buFont typeface="Wingdings" pitchFamily="2" charset="2"/>
                        <a:buChar char="§"/>
                        <a:tabLst/>
                        <a:defRPr/>
                      </a:pPr>
                      <a:r>
                        <a:rPr lang="he-IL" sz="2400" kern="1200" noProof="0" dirty="0" smtClean="0">
                          <a:solidFill>
                            <a:schemeClr val="tx1"/>
                          </a:solidFill>
                          <a:latin typeface="ArbelHagildaBold" pitchFamily="2" charset="-79"/>
                          <a:ea typeface="+mn-ea"/>
                          <a:cs typeface="ArbelHagildaBold" pitchFamily="2" charset="-79"/>
                        </a:rPr>
                        <a:t>מידע שקיבלתי  ישירות מקבוצה של נחקרים;  מרואיינים ומשתתפות קבוצת מיקוד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051713">
                <a:tc>
                  <a:txBody>
                    <a:bodyPr/>
                    <a:lstStyle/>
                    <a:p>
                      <a:pPr marL="0" marR="0" lvl="0" algn="r" defTabSz="914400" rtl="1" eaLnBrk="1" fontAlgn="auto" latinLnBrk="0" hangingPunct="1">
                        <a:lnSpc>
                          <a:spcPct val="100000"/>
                        </a:lnSpc>
                        <a:spcBef>
                          <a:spcPts val="0"/>
                        </a:spcBef>
                        <a:spcAft>
                          <a:spcPts val="0"/>
                        </a:spcAft>
                        <a:buClrTx/>
                        <a:buSzTx/>
                        <a:tabLst/>
                        <a:defRPr/>
                      </a:pPr>
                      <a:r>
                        <a:rPr lang="he-IL" sz="2400" kern="1200" noProof="0" dirty="0" smtClean="0">
                          <a:solidFill>
                            <a:srgbClr val="0070C0"/>
                          </a:solidFill>
                          <a:latin typeface="ArbelHagildaBold" pitchFamily="2" charset="-79"/>
                          <a:ea typeface="+mn-ea"/>
                          <a:cs typeface="ArbelHagildaBold" pitchFamily="2" charset="-79"/>
                        </a:rPr>
                        <a:t>צרכנים פוטנציאליים:</a:t>
                      </a:r>
                    </a:p>
                    <a:p>
                      <a:pPr marL="457200" marR="0" lvl="1" indent="-285750" algn="r" defTabSz="914400" rtl="1" eaLnBrk="1" fontAlgn="auto" latinLnBrk="0" hangingPunct="1">
                        <a:lnSpc>
                          <a:spcPct val="100000"/>
                        </a:lnSpc>
                        <a:spcBef>
                          <a:spcPts val="0"/>
                        </a:spcBef>
                        <a:spcAft>
                          <a:spcPts val="0"/>
                        </a:spcAft>
                        <a:buClrTx/>
                        <a:buSzTx/>
                        <a:buFont typeface="Wingdings" pitchFamily="2" charset="2"/>
                        <a:buChar char="§"/>
                        <a:tabLst/>
                        <a:defRPr/>
                      </a:pPr>
                      <a:r>
                        <a:rPr lang="he-IL" sz="2400" kern="1200" noProof="0" dirty="0" smtClean="0">
                          <a:solidFill>
                            <a:schemeClr val="tx1"/>
                          </a:solidFill>
                          <a:latin typeface="ArbelHagildaBold" pitchFamily="2" charset="-79"/>
                          <a:ea typeface="+mn-ea"/>
                          <a:cs typeface="ArbelHagildaBold" pitchFamily="2" charset="-79"/>
                        </a:rPr>
                        <a:t>אוכלוסיית המחקר העיקרית </a:t>
                      </a:r>
                    </a:p>
                    <a:p>
                      <a:pPr marL="457200" marR="0" lvl="1" indent="-285750" algn="r" defTabSz="914400" rtl="1" eaLnBrk="1" fontAlgn="auto" latinLnBrk="0" hangingPunct="1">
                        <a:lnSpc>
                          <a:spcPct val="100000"/>
                        </a:lnSpc>
                        <a:spcBef>
                          <a:spcPts val="0"/>
                        </a:spcBef>
                        <a:spcAft>
                          <a:spcPts val="0"/>
                        </a:spcAft>
                        <a:buClrTx/>
                        <a:buSzTx/>
                        <a:buFont typeface="Wingdings" pitchFamily="2" charset="2"/>
                        <a:buChar char="§"/>
                        <a:tabLst/>
                        <a:defRPr/>
                      </a:pPr>
                      <a:r>
                        <a:rPr lang="he-IL" sz="2400" kern="1200" noProof="0" dirty="0" smtClean="0">
                          <a:solidFill>
                            <a:schemeClr val="tx1"/>
                          </a:solidFill>
                          <a:latin typeface="ArbelHagildaBold" pitchFamily="2" charset="-79"/>
                          <a:ea typeface="+mn-ea"/>
                          <a:cs typeface="ArbelHagildaBold" pitchFamily="2" charset="-79"/>
                        </a:rPr>
                        <a:t>רפרנטים בגילים 45-25</a:t>
                      </a:r>
                    </a:p>
                    <a:p>
                      <a:pPr marL="457200" marR="0" lvl="1" indent="-285750" algn="r" defTabSz="914400" rtl="1" eaLnBrk="1" fontAlgn="auto" latinLnBrk="0" hangingPunct="1">
                        <a:lnSpc>
                          <a:spcPct val="100000"/>
                        </a:lnSpc>
                        <a:spcBef>
                          <a:spcPts val="0"/>
                        </a:spcBef>
                        <a:spcAft>
                          <a:spcPts val="0"/>
                        </a:spcAft>
                        <a:buClrTx/>
                        <a:buSzTx/>
                        <a:buFont typeface="Wingdings" pitchFamily="2" charset="2"/>
                        <a:buChar char="§"/>
                        <a:tabLst/>
                        <a:defRPr/>
                      </a:pPr>
                      <a:r>
                        <a:rPr lang="he-IL" sz="2400" kern="1200" noProof="0" dirty="0" smtClean="0">
                          <a:solidFill>
                            <a:schemeClr val="tx1"/>
                          </a:solidFill>
                          <a:latin typeface="ArbelHagildaBold" pitchFamily="2" charset="-79"/>
                          <a:ea typeface="+mn-ea"/>
                          <a:cs typeface="ArbelHagildaBold" pitchFamily="2" charset="-79"/>
                        </a:rPr>
                        <a:t>גברים ונשים</a:t>
                      </a:r>
                    </a:p>
                    <a:p>
                      <a:pPr marL="457200" marR="0" lvl="1" indent="-285750" algn="r" defTabSz="914400" rtl="1" eaLnBrk="1" fontAlgn="auto" latinLnBrk="0" hangingPunct="1">
                        <a:lnSpc>
                          <a:spcPct val="100000"/>
                        </a:lnSpc>
                        <a:spcBef>
                          <a:spcPts val="0"/>
                        </a:spcBef>
                        <a:spcAft>
                          <a:spcPts val="0"/>
                        </a:spcAft>
                        <a:buClrTx/>
                        <a:buSzTx/>
                        <a:buFont typeface="Wingdings" pitchFamily="2" charset="2"/>
                        <a:buChar char="§"/>
                        <a:tabLst/>
                        <a:defRPr/>
                      </a:pPr>
                      <a:r>
                        <a:rPr lang="he-IL" sz="2400" kern="1200" noProof="0" dirty="0" smtClean="0">
                          <a:solidFill>
                            <a:schemeClr val="tx1"/>
                          </a:solidFill>
                          <a:latin typeface="ArbelHagildaBold" pitchFamily="2" charset="-79"/>
                          <a:ea typeface="+mn-ea"/>
                          <a:cs typeface="ArbelHagildaBold" pitchFamily="2" charset="-79"/>
                        </a:rPr>
                        <a:t>הקבוצה בעלת היקף השימוש הגבוה ביותר באינטרנט, ובעלת </a:t>
                      </a:r>
                      <a:r>
                        <a:rPr lang="he-IL" sz="2400" kern="1200" noProof="0" dirty="0" err="1" smtClean="0">
                          <a:solidFill>
                            <a:schemeClr val="tx1"/>
                          </a:solidFill>
                          <a:latin typeface="ArbelHagildaBold" pitchFamily="2" charset="-79"/>
                          <a:ea typeface="+mn-ea"/>
                          <a:cs typeface="ArbelHagildaBold" pitchFamily="2" charset="-79"/>
                        </a:rPr>
                        <a:t>כח</a:t>
                      </a:r>
                      <a:r>
                        <a:rPr lang="he-IL" sz="2400" kern="1200" noProof="0" dirty="0" smtClean="0">
                          <a:solidFill>
                            <a:schemeClr val="tx1"/>
                          </a:solidFill>
                          <a:latin typeface="ArbelHagildaBold" pitchFamily="2" charset="-79"/>
                          <a:ea typeface="+mn-ea"/>
                          <a:cs typeface="ArbelHagildaBold" pitchFamily="2" charset="-79"/>
                        </a:rPr>
                        <a:t> הקנייה הגדול ביותר מבחינת מדדי ההשתכרות</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pic>
        <p:nvPicPr>
          <p:cNvPr id="6" name="תמונה 5"/>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973240">
            <a:off x="704520" y="2469703"/>
            <a:ext cx="2429426" cy="2634316"/>
          </a:xfrm>
          <a:prstGeom prst="rect">
            <a:avLst/>
          </a:prstGeom>
        </p:spPr>
      </p:pic>
    </p:spTree>
    <p:extLst>
      <p:ext uri="{BB962C8B-B14F-4D97-AF65-F5344CB8AC3E}">
        <p14:creationId xmlns:p14="http://schemas.microsoft.com/office/powerpoint/2010/main" val="42272819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u="sng" dirty="0">
                <a:latin typeface="ArbelHagildaBold" pitchFamily="2" charset="-79"/>
                <a:cs typeface="ArbelHagildaBold" pitchFamily="2" charset="-79"/>
              </a:rPr>
              <a:t>אוכלוסיית </a:t>
            </a:r>
            <a:r>
              <a:rPr lang="he-IL" sz="2800" u="sng" dirty="0" smtClean="0">
                <a:latin typeface="ArbelHagildaBold" pitchFamily="2" charset="-79"/>
                <a:cs typeface="ArbelHagildaBold" pitchFamily="2" charset="-79"/>
              </a:rPr>
              <a:t>המחקר וכלי המחקר</a:t>
            </a:r>
            <a:endParaRPr lang="he-IL" sz="2800" u="sng" dirty="0">
              <a:latin typeface="ArbelHagildaBold" pitchFamily="2" charset="-79"/>
              <a:cs typeface="ArbelHagildaBold" pitchFamily="2" charset="-79"/>
            </a:endParaRPr>
          </a:p>
        </p:txBody>
      </p:sp>
      <p:graphicFrame>
        <p:nvGraphicFramePr>
          <p:cNvPr id="5" name="טבלה 4"/>
          <p:cNvGraphicFramePr>
            <a:graphicFrameLocks noGrp="1"/>
          </p:cNvGraphicFramePr>
          <p:nvPr>
            <p:extLst>
              <p:ext uri="{D42A27DB-BD31-4B8C-83A1-F6EECF244321}">
                <p14:modId xmlns:p14="http://schemas.microsoft.com/office/powerpoint/2010/main" val="2285801231"/>
              </p:ext>
            </p:extLst>
          </p:nvPr>
        </p:nvGraphicFramePr>
        <p:xfrm>
          <a:off x="539552" y="1484784"/>
          <a:ext cx="8208912" cy="4896544"/>
        </p:xfrm>
        <a:graphic>
          <a:graphicData uri="http://schemas.openxmlformats.org/drawingml/2006/table">
            <a:tbl>
              <a:tblPr rtl="1" firstRow="1" bandRow="1">
                <a:tableStyleId>{5940675A-B579-460E-94D1-54222C63F5DA}</a:tableStyleId>
              </a:tblPr>
              <a:tblGrid>
                <a:gridCol w="8208912"/>
              </a:tblGrid>
              <a:tr h="167513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kern="1200" noProof="0" dirty="0" smtClean="0">
                          <a:solidFill>
                            <a:srgbClr val="0070C0"/>
                          </a:solidFill>
                          <a:latin typeface="ArbelHagildaBold" pitchFamily="2" charset="-79"/>
                          <a:ea typeface="+mj-ea"/>
                          <a:cs typeface="ArbelHagildaBold" pitchFamily="2" charset="-79"/>
                        </a:rPr>
                        <a:t>מקורות מידע משניים: </a:t>
                      </a:r>
                    </a:p>
                    <a:p>
                      <a:pPr marL="285750" marR="0" lvl="0" indent="-285750" algn="r" defTabSz="914400" rtl="1" eaLnBrk="1" fontAlgn="auto" latinLnBrk="0" hangingPunct="1">
                        <a:lnSpc>
                          <a:spcPct val="100000"/>
                        </a:lnSpc>
                        <a:spcBef>
                          <a:spcPts val="0"/>
                        </a:spcBef>
                        <a:spcAft>
                          <a:spcPts val="0"/>
                        </a:spcAft>
                        <a:buClrTx/>
                        <a:buSzTx/>
                        <a:buFont typeface="Wingdings" pitchFamily="2" charset="2"/>
                        <a:buChar char="§"/>
                        <a:tabLst/>
                        <a:defRPr/>
                      </a:pPr>
                      <a:r>
                        <a:rPr lang="he-IL" sz="2400" kern="1200" noProof="0" dirty="0" smtClean="0">
                          <a:solidFill>
                            <a:schemeClr val="tx1"/>
                          </a:solidFill>
                          <a:latin typeface="ArbelHagildaBold" pitchFamily="2" charset="-79"/>
                          <a:ea typeface="+mn-ea"/>
                          <a:cs typeface="ArbelHagildaBold" pitchFamily="2" charset="-79"/>
                        </a:rPr>
                        <a:t>מידע שנאסף בעקיפין; הרצאות וראיונות בעיתונות</a:t>
                      </a:r>
                    </a:p>
                    <a:p>
                      <a:pPr marL="285750" marR="0" lvl="0" indent="-285750" algn="r" defTabSz="914400" rtl="1" eaLnBrk="1" fontAlgn="auto" latinLnBrk="0" hangingPunct="1">
                        <a:lnSpc>
                          <a:spcPct val="100000"/>
                        </a:lnSpc>
                        <a:spcBef>
                          <a:spcPts val="0"/>
                        </a:spcBef>
                        <a:spcAft>
                          <a:spcPts val="0"/>
                        </a:spcAft>
                        <a:buClrTx/>
                        <a:buSzTx/>
                        <a:buFont typeface="Wingdings" pitchFamily="2" charset="2"/>
                        <a:buChar char="§"/>
                        <a:tabLst/>
                        <a:defRPr/>
                      </a:pPr>
                      <a:endParaRPr lang="he-IL" sz="2400" kern="1200" noProof="0" dirty="0" smtClean="0">
                        <a:solidFill>
                          <a:schemeClr val="tx1"/>
                        </a:solidFill>
                        <a:latin typeface="ArbelHagildaBold" pitchFamily="2" charset="-79"/>
                        <a:ea typeface="+mn-ea"/>
                        <a:cs typeface="ArbelHagildaBold"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221410">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2400" kern="1200" noProof="0" dirty="0" smtClean="0">
                          <a:solidFill>
                            <a:srgbClr val="0070C0"/>
                          </a:solidFill>
                          <a:latin typeface="ArbelHagildaBold" pitchFamily="2" charset="-79"/>
                          <a:ea typeface="+mj-ea"/>
                          <a:cs typeface="ArbelHagildaBold" pitchFamily="2" charset="-79"/>
                        </a:rPr>
                        <a:t>אנשי מקצוע בתחום המסחר האלקטרוני בישראל:</a:t>
                      </a:r>
                    </a:p>
                    <a:p>
                      <a:pPr marL="285750" lvl="0" indent="-285750" algn="r" rtl="1">
                        <a:lnSpc>
                          <a:spcPct val="100000"/>
                        </a:lnSpc>
                        <a:spcAft>
                          <a:spcPts val="0"/>
                        </a:spcAft>
                        <a:buFont typeface="Wingdings" pitchFamily="2" charset="2"/>
                        <a:buChar char="§"/>
                      </a:pPr>
                      <a:r>
                        <a:rPr lang="he-IL" sz="2400" kern="1200" noProof="0" dirty="0" smtClean="0">
                          <a:solidFill>
                            <a:schemeClr val="tx1"/>
                          </a:solidFill>
                          <a:latin typeface="ArbelHagildaBold" pitchFamily="2" charset="-79"/>
                          <a:ea typeface="+mn-ea"/>
                          <a:cs typeface="ArbelHagildaBold" pitchFamily="2" charset="-79"/>
                        </a:rPr>
                        <a:t>אלעד גולדנברג -מנהל הפעילות העסקית </a:t>
                      </a:r>
                      <a:r>
                        <a:rPr lang="en-US" sz="2400" kern="1200" noProof="0" dirty="0" smtClean="0">
                          <a:solidFill>
                            <a:schemeClr val="tx1"/>
                          </a:solidFill>
                          <a:latin typeface="ArbelHagildaBold" pitchFamily="2" charset="-79"/>
                          <a:ea typeface="+mn-ea"/>
                          <a:cs typeface="ArbelHagildaBold" pitchFamily="2" charset="-79"/>
                        </a:rPr>
                        <a:t>eBay </a:t>
                      </a:r>
                      <a:r>
                        <a:rPr lang="he-IL" sz="2400" kern="1200" noProof="0" dirty="0" smtClean="0">
                          <a:solidFill>
                            <a:schemeClr val="tx1"/>
                          </a:solidFill>
                          <a:latin typeface="ArbelHagildaBold" pitchFamily="2" charset="-79"/>
                          <a:ea typeface="+mn-ea"/>
                          <a:cs typeface="ArbelHagildaBold" pitchFamily="2" charset="-79"/>
                        </a:rPr>
                        <a:t> ישראל  </a:t>
                      </a:r>
                      <a:endParaRPr lang="en-US" sz="2400" kern="1200" noProof="0" dirty="0" smtClean="0">
                        <a:solidFill>
                          <a:schemeClr val="tx1"/>
                        </a:solidFill>
                        <a:latin typeface="ArbelHagildaBold" pitchFamily="2" charset="-79"/>
                        <a:ea typeface="+mn-ea"/>
                        <a:cs typeface="ArbelHagildaBold" pitchFamily="2" charset="-79"/>
                      </a:endParaRPr>
                    </a:p>
                    <a:p>
                      <a:pPr marL="285750" lvl="0" indent="-285750" algn="r" rtl="1">
                        <a:lnSpc>
                          <a:spcPct val="100000"/>
                        </a:lnSpc>
                        <a:spcAft>
                          <a:spcPts val="0"/>
                        </a:spcAft>
                        <a:buFont typeface="Wingdings" pitchFamily="2" charset="2"/>
                        <a:buChar char="§"/>
                      </a:pPr>
                      <a:r>
                        <a:rPr lang="he-IL" sz="2400" kern="1200" noProof="0" dirty="0" smtClean="0">
                          <a:solidFill>
                            <a:schemeClr val="tx1"/>
                          </a:solidFill>
                          <a:latin typeface="ArbelHagildaBold" pitchFamily="2" charset="-79"/>
                          <a:ea typeface="+mn-ea"/>
                          <a:cs typeface="ArbelHagildaBold" pitchFamily="2" charset="-79"/>
                        </a:rPr>
                        <a:t>הילה ארבל - מנהלת שיווק ופיתוח עסקי, </a:t>
                      </a:r>
                      <a:r>
                        <a:rPr lang="en-US" sz="2400" kern="1200" noProof="0" dirty="0" smtClean="0">
                          <a:solidFill>
                            <a:schemeClr val="tx1"/>
                          </a:solidFill>
                          <a:latin typeface="ArbelHagildaBold" pitchFamily="2" charset="-79"/>
                          <a:ea typeface="+mn-ea"/>
                          <a:cs typeface="ArbelHagildaBold" pitchFamily="2" charset="-79"/>
                        </a:rPr>
                        <a:t>zap</a:t>
                      </a:r>
                      <a:r>
                        <a:rPr lang="he-IL" sz="2400" kern="1200" noProof="0" dirty="0" smtClean="0">
                          <a:solidFill>
                            <a:schemeClr val="tx1"/>
                          </a:solidFill>
                          <a:latin typeface="ArbelHagildaBold" pitchFamily="2" charset="-79"/>
                          <a:ea typeface="+mn-ea"/>
                          <a:cs typeface="ArbelHagildaBold" pitchFamily="2" charset="-79"/>
                        </a:rPr>
                        <a:t>  השוואות מחירים</a:t>
                      </a:r>
                      <a:endParaRPr lang="en-US" sz="2400" kern="1200" noProof="0" dirty="0" smtClean="0">
                        <a:solidFill>
                          <a:schemeClr val="tx1"/>
                        </a:solidFill>
                        <a:latin typeface="ArbelHagildaBold" pitchFamily="2" charset="-79"/>
                        <a:ea typeface="+mn-ea"/>
                        <a:cs typeface="ArbelHagildaBold" pitchFamily="2" charset="-79"/>
                      </a:endParaRPr>
                    </a:p>
                    <a:p>
                      <a:pPr marL="285750" lvl="0" indent="-285750" algn="r" rtl="1">
                        <a:lnSpc>
                          <a:spcPct val="100000"/>
                        </a:lnSpc>
                        <a:spcAft>
                          <a:spcPts val="0"/>
                        </a:spcAft>
                        <a:buFont typeface="Wingdings" pitchFamily="2" charset="2"/>
                        <a:buChar char="§"/>
                      </a:pPr>
                      <a:r>
                        <a:rPr lang="he-IL" sz="2400" kern="1200" noProof="0" dirty="0" smtClean="0">
                          <a:solidFill>
                            <a:schemeClr val="tx1"/>
                          </a:solidFill>
                          <a:latin typeface="ArbelHagildaBold" pitchFamily="2" charset="-79"/>
                          <a:ea typeface="+mn-ea"/>
                          <a:cs typeface="ArbelHagildaBold" pitchFamily="2" charset="-79"/>
                        </a:rPr>
                        <a:t>יפעת </a:t>
                      </a:r>
                      <a:r>
                        <a:rPr lang="he-IL" sz="2400" kern="1200" noProof="0" dirty="0" err="1" smtClean="0">
                          <a:solidFill>
                            <a:schemeClr val="tx1"/>
                          </a:solidFill>
                          <a:latin typeface="ArbelHagildaBold" pitchFamily="2" charset="-79"/>
                          <a:ea typeface="+mn-ea"/>
                          <a:cs typeface="ArbelHagildaBold" pitchFamily="2" charset="-79"/>
                        </a:rPr>
                        <a:t>כתריאל</a:t>
                      </a:r>
                      <a:r>
                        <a:rPr lang="he-IL" sz="2400" kern="1200" noProof="0" dirty="0" smtClean="0">
                          <a:solidFill>
                            <a:schemeClr val="tx1"/>
                          </a:solidFill>
                          <a:latin typeface="ArbelHagildaBold" pitchFamily="2" charset="-79"/>
                          <a:ea typeface="+mn-ea"/>
                          <a:cs typeface="ArbelHagildaBold" pitchFamily="2" charset="-79"/>
                        </a:rPr>
                        <a:t> - קמעונאית, בעלת החנות המקוונת "</a:t>
                      </a:r>
                      <a:r>
                        <a:rPr lang="he-IL" sz="2400" kern="1200" noProof="0" dirty="0" err="1" smtClean="0">
                          <a:solidFill>
                            <a:schemeClr val="tx1"/>
                          </a:solidFill>
                          <a:latin typeface="ArbelHagildaBold" pitchFamily="2" charset="-79"/>
                          <a:ea typeface="+mn-ea"/>
                          <a:cs typeface="ArbelHagildaBold" pitchFamily="2" charset="-79"/>
                        </a:rPr>
                        <a:t>כתריאלה</a:t>
                      </a:r>
                      <a:r>
                        <a:rPr lang="he-IL" sz="2400" kern="1200" noProof="0" dirty="0" smtClean="0">
                          <a:solidFill>
                            <a:schemeClr val="tx1"/>
                          </a:solidFill>
                          <a:latin typeface="ArbelHagildaBold" pitchFamily="2" charset="-79"/>
                          <a:ea typeface="+mn-ea"/>
                          <a:cs typeface="ArbelHagildaBold" pitchFamily="2" charset="-79"/>
                        </a:rPr>
                        <a:t> יאנג" לבגדי ילדים </a:t>
                      </a:r>
                      <a:endParaRPr lang="en-US" sz="2400" kern="1200" noProof="0" dirty="0" smtClean="0">
                        <a:solidFill>
                          <a:schemeClr val="tx1"/>
                        </a:solidFill>
                        <a:latin typeface="ArbelHagildaBold" pitchFamily="2" charset="-79"/>
                        <a:ea typeface="+mn-ea"/>
                        <a:cs typeface="ArbelHagildaBold" pitchFamily="2" charset="-79"/>
                      </a:endParaRPr>
                    </a:p>
                    <a:p>
                      <a:pPr marL="285750" lvl="0" indent="-285750" algn="r" rtl="1">
                        <a:lnSpc>
                          <a:spcPct val="100000"/>
                        </a:lnSpc>
                        <a:spcAft>
                          <a:spcPts val="1000"/>
                        </a:spcAft>
                        <a:buFont typeface="Wingdings" pitchFamily="2" charset="2"/>
                        <a:buChar char="§"/>
                      </a:pPr>
                      <a:r>
                        <a:rPr lang="he-IL" sz="2400" kern="1200" noProof="0" dirty="0" smtClean="0">
                          <a:solidFill>
                            <a:schemeClr val="tx1"/>
                          </a:solidFill>
                          <a:latin typeface="ArbelHagildaBold" pitchFamily="2" charset="-79"/>
                          <a:ea typeface="+mn-ea"/>
                          <a:cs typeface="ArbelHagildaBold" pitchFamily="2" charset="-79"/>
                        </a:rPr>
                        <a:t>דדי </a:t>
                      </a:r>
                      <a:r>
                        <a:rPr lang="he-IL" sz="2400" kern="1200" noProof="0" dirty="0" err="1" smtClean="0">
                          <a:solidFill>
                            <a:schemeClr val="tx1"/>
                          </a:solidFill>
                          <a:latin typeface="ArbelHagildaBold" pitchFamily="2" charset="-79"/>
                          <a:ea typeface="+mn-ea"/>
                          <a:cs typeface="ArbelHagildaBold" pitchFamily="2" charset="-79"/>
                        </a:rPr>
                        <a:t>שוורצברג</a:t>
                      </a:r>
                      <a:r>
                        <a:rPr lang="he-IL" sz="2400" kern="1200" noProof="0" dirty="0" smtClean="0">
                          <a:solidFill>
                            <a:schemeClr val="tx1"/>
                          </a:solidFill>
                          <a:latin typeface="ArbelHagildaBold" pitchFamily="2" charset="-79"/>
                          <a:ea typeface="+mn-ea"/>
                          <a:cs typeface="ArbelHagildaBold" pitchFamily="2" charset="-79"/>
                        </a:rPr>
                        <a:t> -  שותף ומנהל עסקי בחנות האופנה המקוונת "</a:t>
                      </a:r>
                      <a:r>
                        <a:rPr lang="he-IL" sz="2400" kern="1200" noProof="0" dirty="0" err="1" smtClean="0">
                          <a:solidFill>
                            <a:schemeClr val="tx1"/>
                          </a:solidFill>
                          <a:latin typeface="ArbelHagildaBold" pitchFamily="2" charset="-79"/>
                          <a:ea typeface="+mn-ea"/>
                          <a:cs typeface="ArbelHagildaBold" pitchFamily="2" charset="-79"/>
                        </a:rPr>
                        <a:t>עדיקה</a:t>
                      </a:r>
                      <a:r>
                        <a:rPr lang="he-IL" sz="2400" kern="1200" noProof="0" dirty="0" smtClean="0">
                          <a:solidFill>
                            <a:schemeClr val="tx1"/>
                          </a:solidFill>
                          <a:latin typeface="ArbelHagildaBold" pitchFamily="2" charset="-79"/>
                          <a:ea typeface="+mn-ea"/>
                          <a:cs typeface="ArbelHagildaBold" pitchFamily="2" charset="-79"/>
                        </a:rPr>
                        <a:t>"</a:t>
                      </a:r>
                      <a:endParaRPr lang="en-US" sz="2400" kern="1200" noProof="0" dirty="0" smtClean="0">
                        <a:solidFill>
                          <a:schemeClr val="tx1"/>
                        </a:solidFill>
                        <a:latin typeface="ArbelHagildaBold" pitchFamily="2" charset="-79"/>
                        <a:ea typeface="+mn-ea"/>
                        <a:cs typeface="ArbelHagildaBold" pitchFamily="2" charset="-79"/>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15116891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400" u="sng" dirty="0">
                <a:latin typeface="ArbelHagildaBold" pitchFamily="2" charset="-79"/>
                <a:cs typeface="ArbelHagildaBold" pitchFamily="2" charset="-79"/>
              </a:rPr>
              <a:t>ממצאי </a:t>
            </a:r>
            <a:r>
              <a:rPr lang="he-IL" sz="2400" u="sng" dirty="0" smtClean="0">
                <a:latin typeface="ArbelHagildaBold" pitchFamily="2" charset="-79"/>
                <a:cs typeface="ArbelHagildaBold" pitchFamily="2" charset="-79"/>
              </a:rPr>
              <a:t>המחקר: קבוצת נתונים מס' 1: צרכנים פוטנציאליים</a:t>
            </a:r>
            <a:endParaRPr lang="he-IL" sz="2400" u="sng" dirty="0">
              <a:latin typeface="ArbelHagildaBold" pitchFamily="2" charset="-79"/>
              <a:cs typeface="ArbelHagildaBold" pitchFamily="2" charset="-79"/>
            </a:endParaRPr>
          </a:p>
        </p:txBody>
      </p:sp>
      <p:graphicFrame>
        <p:nvGraphicFramePr>
          <p:cNvPr id="3" name="טבלה 2"/>
          <p:cNvGraphicFramePr>
            <a:graphicFrameLocks noGrp="1"/>
          </p:cNvGraphicFramePr>
          <p:nvPr>
            <p:extLst>
              <p:ext uri="{D42A27DB-BD31-4B8C-83A1-F6EECF244321}">
                <p14:modId xmlns:p14="http://schemas.microsoft.com/office/powerpoint/2010/main" val="4263096089"/>
              </p:ext>
            </p:extLst>
          </p:nvPr>
        </p:nvGraphicFramePr>
        <p:xfrm>
          <a:off x="755577" y="1196749"/>
          <a:ext cx="7560838" cy="5040562"/>
        </p:xfrm>
        <a:graphic>
          <a:graphicData uri="http://schemas.openxmlformats.org/drawingml/2006/table">
            <a:tbl>
              <a:tblPr rtl="1" firstRow="1" firstCol="1" bandRow="1"/>
              <a:tblGrid>
                <a:gridCol w="3401877"/>
                <a:gridCol w="3401877"/>
                <a:gridCol w="757084"/>
              </a:tblGrid>
              <a:tr h="988391">
                <a:tc>
                  <a:txBody>
                    <a:bodyPr/>
                    <a:lstStyle/>
                    <a:p>
                      <a:pPr algn="just" rtl="1">
                        <a:lnSpc>
                          <a:spcPct val="115000"/>
                        </a:lnSpc>
                        <a:spcAft>
                          <a:spcPts val="1000"/>
                        </a:spcAft>
                      </a:pPr>
                      <a:r>
                        <a:rPr lang="he-IL" sz="1100" b="1" dirty="0">
                          <a:effectLst/>
                          <a:latin typeface="Calibri"/>
                          <a:ea typeface="Calibri"/>
                          <a:cs typeface="Arial"/>
                        </a:rPr>
                        <a:t>קטגוריה מכוונת</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b="1">
                          <a:effectLst/>
                          <a:latin typeface="Calibri"/>
                          <a:ea typeface="Calibri"/>
                          <a:cs typeface="Arial"/>
                        </a:rPr>
                        <a:t>קטגוריית תוכן</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b="1">
                          <a:effectLst/>
                          <a:latin typeface="Calibri"/>
                          <a:ea typeface="Calibri"/>
                          <a:cs typeface="Arial"/>
                        </a:rPr>
                        <a:t>שכיחות</a:t>
                      </a:r>
                      <a:endParaRPr lang="en-US" sz="1100">
                        <a:effectLst/>
                        <a:latin typeface="Calibri"/>
                        <a:ea typeface="Calibri"/>
                        <a:cs typeface="Arial"/>
                      </a:endParaRPr>
                    </a:p>
                    <a:p>
                      <a:pPr algn="just" rtl="1">
                        <a:lnSpc>
                          <a:spcPct val="115000"/>
                        </a:lnSpc>
                        <a:spcAft>
                          <a:spcPts val="1000"/>
                        </a:spcAft>
                      </a:pPr>
                      <a:r>
                        <a:rPr lang="he-IL" sz="1100" b="1">
                          <a:effectLst/>
                          <a:latin typeface="Calibri"/>
                          <a:ea typeface="Calibri"/>
                          <a:cs typeface="Arial"/>
                        </a:rPr>
                        <a:t>(באחוזים)</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70145">
                <a:tc rowSpan="6">
                  <a:txBody>
                    <a:bodyPr/>
                    <a:lstStyle/>
                    <a:p>
                      <a:pPr algn="just" rtl="1">
                        <a:lnSpc>
                          <a:spcPct val="115000"/>
                        </a:lnSpc>
                        <a:spcAft>
                          <a:spcPts val="1000"/>
                        </a:spcAft>
                      </a:pPr>
                      <a:r>
                        <a:rPr lang="he-IL" sz="1100">
                          <a:effectLst/>
                          <a:highlight>
                            <a:srgbClr val="FFFF00"/>
                          </a:highlight>
                          <a:latin typeface="Calibri"/>
                          <a:ea typeface="Calibri"/>
                          <a:cs typeface="Arial"/>
                        </a:rPr>
                        <a:t>חסמים לקנייה באינטרנט</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a:effectLst/>
                          <a:latin typeface="Calibri"/>
                          <a:ea typeface="Calibri"/>
                          <a:cs typeface="Arial"/>
                        </a:rPr>
                        <a:t>הצורך במוחשיות</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a:effectLst/>
                          <a:latin typeface="Calibri"/>
                          <a:ea typeface="Calibri"/>
                          <a:cs typeface="Arial"/>
                        </a:rPr>
                        <a:t>3.84%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145">
                <a:tc vMerge="1">
                  <a:txBody>
                    <a:bodyPr/>
                    <a:lstStyle/>
                    <a:p>
                      <a:pPr rtl="1"/>
                      <a:endParaRPr lang="he-IL"/>
                    </a:p>
                  </a:txBody>
                  <a:tcPr/>
                </a:tc>
                <a:tc>
                  <a:txBody>
                    <a:bodyPr/>
                    <a:lstStyle/>
                    <a:p>
                      <a:pPr algn="just" rtl="1">
                        <a:lnSpc>
                          <a:spcPct val="115000"/>
                        </a:lnSpc>
                        <a:spcAft>
                          <a:spcPts val="1000"/>
                        </a:spcAft>
                      </a:pPr>
                      <a:r>
                        <a:rPr lang="he-IL" sz="1100">
                          <a:effectLst/>
                          <a:latin typeface="Calibri"/>
                          <a:ea typeface="Calibri"/>
                          <a:cs typeface="Arial"/>
                        </a:rPr>
                        <a:t>הצורך בסיפוק מידי</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a:effectLst/>
                          <a:latin typeface="Calibri"/>
                          <a:ea typeface="Calibri"/>
                          <a:cs typeface="Arial"/>
                        </a:rPr>
                        <a:t>2.74%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145">
                <a:tc vMerge="1">
                  <a:txBody>
                    <a:bodyPr/>
                    <a:lstStyle/>
                    <a:p>
                      <a:pPr rtl="1"/>
                      <a:endParaRPr lang="he-IL"/>
                    </a:p>
                  </a:txBody>
                  <a:tcPr/>
                </a:tc>
                <a:tc>
                  <a:txBody>
                    <a:bodyPr/>
                    <a:lstStyle/>
                    <a:p>
                      <a:pPr algn="just" rtl="1">
                        <a:lnSpc>
                          <a:spcPct val="115000"/>
                        </a:lnSpc>
                        <a:spcAft>
                          <a:spcPts val="1000"/>
                        </a:spcAft>
                      </a:pPr>
                      <a:r>
                        <a:rPr lang="he-IL" sz="1100">
                          <a:effectLst/>
                          <a:highlight>
                            <a:srgbClr val="FFFF00"/>
                          </a:highlight>
                          <a:latin typeface="Calibri"/>
                          <a:ea typeface="Calibri"/>
                          <a:cs typeface="Arial"/>
                        </a:rPr>
                        <a:t>מידת הנכונות להשקיע בלמידה</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a:effectLst/>
                          <a:highlight>
                            <a:srgbClr val="FFFF00"/>
                          </a:highlight>
                          <a:latin typeface="Calibri"/>
                          <a:ea typeface="Calibri"/>
                          <a:cs typeface="Arial"/>
                        </a:rPr>
                        <a:t>9.34%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70145">
                <a:tc vMerge="1">
                  <a:txBody>
                    <a:bodyPr/>
                    <a:lstStyle/>
                    <a:p>
                      <a:pPr rtl="1"/>
                      <a:endParaRPr lang="he-IL"/>
                    </a:p>
                  </a:txBody>
                  <a:tcPr/>
                </a:tc>
                <a:tc>
                  <a:txBody>
                    <a:bodyPr/>
                    <a:lstStyle/>
                    <a:p>
                      <a:pPr algn="just" rtl="1">
                        <a:lnSpc>
                          <a:spcPct val="115000"/>
                        </a:lnSpc>
                        <a:spcAft>
                          <a:spcPts val="1000"/>
                        </a:spcAft>
                      </a:pPr>
                      <a:r>
                        <a:rPr lang="he-IL" sz="1100">
                          <a:effectLst/>
                          <a:latin typeface="Calibri"/>
                          <a:ea typeface="Calibri"/>
                          <a:cs typeface="Arial"/>
                        </a:rPr>
                        <a:t>אי אמון במוכרים</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a:effectLst/>
                          <a:latin typeface="Calibri"/>
                          <a:ea typeface="Calibri"/>
                          <a:cs typeface="Arial"/>
                        </a:rPr>
                        <a:t>6.04%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145">
                <a:tc vMerge="1">
                  <a:txBody>
                    <a:bodyPr/>
                    <a:lstStyle/>
                    <a:p>
                      <a:pPr rtl="1"/>
                      <a:endParaRPr lang="he-IL"/>
                    </a:p>
                  </a:txBody>
                  <a:tcPr/>
                </a:tc>
                <a:tc>
                  <a:txBody>
                    <a:bodyPr/>
                    <a:lstStyle/>
                    <a:p>
                      <a:pPr algn="just" rtl="1">
                        <a:lnSpc>
                          <a:spcPct val="115000"/>
                        </a:lnSpc>
                        <a:spcAft>
                          <a:spcPts val="1000"/>
                        </a:spcAft>
                      </a:pPr>
                      <a:r>
                        <a:rPr lang="he-IL" sz="1100">
                          <a:effectLst/>
                          <a:latin typeface="Calibri"/>
                          <a:ea typeface="Calibri"/>
                          <a:cs typeface="Arial"/>
                        </a:rPr>
                        <a:t>מנשקי משתמש לא ידידותיים ולא חווייתיים</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a:effectLst/>
                          <a:latin typeface="Calibri"/>
                          <a:ea typeface="Calibri"/>
                          <a:cs typeface="Arial"/>
                        </a:rPr>
                        <a:t>4.39%</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145">
                <a:tc vMerge="1">
                  <a:txBody>
                    <a:bodyPr/>
                    <a:lstStyle/>
                    <a:p>
                      <a:pPr rtl="1"/>
                      <a:endParaRPr lang="he-IL"/>
                    </a:p>
                  </a:txBody>
                  <a:tcPr/>
                </a:tc>
                <a:tc>
                  <a:txBody>
                    <a:bodyPr/>
                    <a:lstStyle/>
                    <a:p>
                      <a:pPr algn="just" rtl="1">
                        <a:lnSpc>
                          <a:spcPct val="115000"/>
                        </a:lnSpc>
                        <a:spcAft>
                          <a:spcPts val="1000"/>
                        </a:spcAft>
                      </a:pPr>
                      <a:r>
                        <a:rPr lang="he-IL" sz="1100">
                          <a:effectLst/>
                          <a:latin typeface="Calibri"/>
                          <a:ea typeface="Calibri"/>
                          <a:cs typeface="Arial"/>
                        </a:rPr>
                        <a:t>היבטים לוגיסטיים של אספקה ומשלוח</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a:effectLst/>
                          <a:latin typeface="Calibri"/>
                          <a:ea typeface="Calibri"/>
                          <a:cs typeface="Arial"/>
                        </a:rPr>
                        <a:t>3.84%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r>
              <a:tr h="270145">
                <a:tc rowSpan="7">
                  <a:txBody>
                    <a:bodyPr/>
                    <a:lstStyle/>
                    <a:p>
                      <a:pPr algn="just" rtl="1">
                        <a:lnSpc>
                          <a:spcPct val="115000"/>
                        </a:lnSpc>
                        <a:spcAft>
                          <a:spcPts val="1000"/>
                        </a:spcAft>
                      </a:pPr>
                      <a:r>
                        <a:rPr lang="he-IL" sz="1100">
                          <a:effectLst/>
                          <a:highlight>
                            <a:srgbClr val="FFFF00"/>
                          </a:highlight>
                          <a:latin typeface="Calibri"/>
                          <a:ea typeface="Calibri"/>
                          <a:cs typeface="Arial"/>
                        </a:rPr>
                        <a:t>מניעים לקנייה באינטרנט</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a:effectLst/>
                          <a:latin typeface="Calibri"/>
                          <a:ea typeface="Calibri"/>
                          <a:cs typeface="Arial"/>
                        </a:rPr>
                        <a:t>חיקוי התנהגות המודגמת על ידי אדם קרוב</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a:effectLst/>
                          <a:latin typeface="Calibri"/>
                          <a:ea typeface="Calibri"/>
                          <a:cs typeface="Arial"/>
                        </a:rPr>
                        <a:t>7.14%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288">
                <a:tc vMerge="1">
                  <a:txBody>
                    <a:bodyPr/>
                    <a:lstStyle/>
                    <a:p>
                      <a:pPr rtl="1"/>
                      <a:endParaRPr lang="he-IL"/>
                    </a:p>
                  </a:txBody>
                  <a:tcPr/>
                </a:tc>
                <a:tc>
                  <a:txBody>
                    <a:bodyPr/>
                    <a:lstStyle/>
                    <a:p>
                      <a:pPr algn="just" rtl="1">
                        <a:lnSpc>
                          <a:spcPct val="115000"/>
                        </a:lnSpc>
                        <a:spcAft>
                          <a:spcPts val="1000"/>
                        </a:spcAft>
                      </a:pPr>
                      <a:r>
                        <a:rPr lang="he-IL" sz="1100">
                          <a:effectLst/>
                          <a:latin typeface="Calibri"/>
                          <a:ea typeface="Calibri"/>
                          <a:cs typeface="Arial"/>
                        </a:rPr>
                        <a:t>העדפה לאתרים המשלבים מנגנוני המלצות ודירוגים</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a:effectLst/>
                          <a:latin typeface="Calibri"/>
                          <a:ea typeface="Calibri"/>
                          <a:cs typeface="Arial"/>
                        </a:rPr>
                        <a:t>4.39%</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0288">
                <a:tc vMerge="1">
                  <a:txBody>
                    <a:bodyPr/>
                    <a:lstStyle/>
                    <a:p>
                      <a:pPr rtl="1"/>
                      <a:endParaRPr lang="he-IL"/>
                    </a:p>
                  </a:txBody>
                  <a:tcPr/>
                </a:tc>
                <a:tc>
                  <a:txBody>
                    <a:bodyPr/>
                    <a:lstStyle/>
                    <a:p>
                      <a:pPr algn="just" rtl="1">
                        <a:lnSpc>
                          <a:spcPct val="115000"/>
                        </a:lnSpc>
                        <a:spcAft>
                          <a:spcPts val="1000"/>
                        </a:spcAft>
                      </a:pPr>
                      <a:r>
                        <a:rPr lang="he-IL" sz="1100">
                          <a:effectLst/>
                          <a:highlight>
                            <a:srgbClr val="FFFF00"/>
                          </a:highlight>
                          <a:latin typeface="Calibri"/>
                          <a:ea typeface="Calibri"/>
                          <a:cs typeface="Arial"/>
                        </a:rPr>
                        <a:t>תחושת שליטה בתהליך קבלת ההחלטות</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a:effectLst/>
                          <a:highlight>
                            <a:srgbClr val="FFFF00"/>
                          </a:highlight>
                          <a:latin typeface="Calibri"/>
                          <a:ea typeface="Calibri"/>
                          <a:cs typeface="Arial"/>
                        </a:rPr>
                        <a:t>11.53%</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145">
                <a:tc vMerge="1">
                  <a:txBody>
                    <a:bodyPr/>
                    <a:lstStyle/>
                    <a:p>
                      <a:pPr rtl="1"/>
                      <a:endParaRPr lang="he-IL"/>
                    </a:p>
                  </a:txBody>
                  <a:tcPr/>
                </a:tc>
                <a:tc>
                  <a:txBody>
                    <a:bodyPr/>
                    <a:lstStyle/>
                    <a:p>
                      <a:pPr algn="just" rtl="1">
                        <a:lnSpc>
                          <a:spcPct val="115000"/>
                        </a:lnSpc>
                        <a:spcAft>
                          <a:spcPts val="1000"/>
                        </a:spcAft>
                      </a:pPr>
                      <a:r>
                        <a:rPr lang="he-IL" sz="1100">
                          <a:effectLst/>
                          <a:latin typeface="Calibri"/>
                          <a:ea typeface="Calibri"/>
                          <a:cs typeface="Arial"/>
                        </a:rPr>
                        <a:t>מערך שירות לקוחות מפותח</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a:effectLst/>
                          <a:latin typeface="Calibri"/>
                          <a:ea typeface="Calibri"/>
                          <a:cs typeface="Arial"/>
                        </a:rPr>
                        <a:t>6.59%</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145">
                <a:tc vMerge="1">
                  <a:txBody>
                    <a:bodyPr/>
                    <a:lstStyle/>
                    <a:p>
                      <a:pPr rtl="1"/>
                      <a:endParaRPr lang="he-IL"/>
                    </a:p>
                  </a:txBody>
                  <a:tcPr/>
                </a:tc>
                <a:tc>
                  <a:txBody>
                    <a:bodyPr/>
                    <a:lstStyle/>
                    <a:p>
                      <a:pPr algn="just" rtl="1">
                        <a:lnSpc>
                          <a:spcPct val="115000"/>
                        </a:lnSpc>
                        <a:spcAft>
                          <a:spcPts val="1000"/>
                        </a:spcAft>
                      </a:pPr>
                      <a:r>
                        <a:rPr lang="he-IL" sz="1100">
                          <a:effectLst/>
                          <a:latin typeface="Calibri"/>
                          <a:ea typeface="Calibri"/>
                          <a:cs typeface="Arial"/>
                        </a:rPr>
                        <a:t>מגוון המוצרים</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a:effectLst/>
                          <a:latin typeface="Calibri"/>
                          <a:ea typeface="Calibri"/>
                          <a:cs typeface="Arial"/>
                        </a:rPr>
                        <a:t>6.59%</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145">
                <a:tc vMerge="1">
                  <a:txBody>
                    <a:bodyPr/>
                    <a:lstStyle/>
                    <a:p>
                      <a:pPr rtl="1"/>
                      <a:endParaRPr lang="he-IL"/>
                    </a:p>
                  </a:txBody>
                  <a:tcPr/>
                </a:tc>
                <a:tc>
                  <a:txBody>
                    <a:bodyPr/>
                    <a:lstStyle/>
                    <a:p>
                      <a:pPr algn="just" rtl="1">
                        <a:lnSpc>
                          <a:spcPct val="115000"/>
                        </a:lnSpc>
                        <a:spcAft>
                          <a:spcPts val="1000"/>
                        </a:spcAft>
                      </a:pPr>
                      <a:r>
                        <a:rPr lang="he-IL" sz="1100">
                          <a:effectLst/>
                          <a:latin typeface="Calibri"/>
                          <a:ea typeface="Calibri"/>
                          <a:cs typeface="Arial"/>
                        </a:rPr>
                        <a:t>תחושת הנאה</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a:effectLst/>
                          <a:latin typeface="Calibri"/>
                          <a:ea typeface="Calibri"/>
                          <a:cs typeface="Arial"/>
                        </a:rPr>
                        <a:t>3.84%</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0145">
                <a:tc vMerge="1">
                  <a:txBody>
                    <a:bodyPr/>
                    <a:lstStyle/>
                    <a:p>
                      <a:pPr rtl="1"/>
                      <a:endParaRPr lang="he-IL"/>
                    </a:p>
                  </a:txBody>
                  <a:tcPr/>
                </a:tc>
                <a:tc>
                  <a:txBody>
                    <a:bodyPr/>
                    <a:lstStyle/>
                    <a:p>
                      <a:pPr algn="just" rtl="1">
                        <a:lnSpc>
                          <a:spcPct val="115000"/>
                        </a:lnSpc>
                        <a:spcAft>
                          <a:spcPts val="1000"/>
                        </a:spcAft>
                      </a:pPr>
                      <a:r>
                        <a:rPr lang="he-IL" sz="1100">
                          <a:effectLst/>
                          <a:latin typeface="Calibri"/>
                          <a:ea typeface="Calibri"/>
                          <a:cs typeface="Arial"/>
                        </a:rPr>
                        <a:t>מחירים יותר זולים בחנויות המקוונות</a:t>
                      </a:r>
                      <a:endParaRPr lang="en-US" sz="110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rtl="1">
                        <a:lnSpc>
                          <a:spcPct val="115000"/>
                        </a:lnSpc>
                        <a:spcAft>
                          <a:spcPts val="1000"/>
                        </a:spcAft>
                      </a:pPr>
                      <a:r>
                        <a:rPr lang="he-IL" sz="1100" dirty="0">
                          <a:effectLst/>
                          <a:latin typeface="Calibri"/>
                          <a:ea typeface="Calibri"/>
                          <a:cs typeface="Arial"/>
                        </a:rPr>
                        <a:t>7.69%</a:t>
                      </a:r>
                      <a:endParaRPr lang="en-US" sz="1100" dirty="0">
                        <a:effectLst/>
                        <a:latin typeface="Calibri"/>
                        <a:ea typeface="Calibri"/>
                        <a:cs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6452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u="sng" dirty="0" smtClean="0">
                <a:latin typeface="ArbelHagildaBold" pitchFamily="2" charset="-79"/>
                <a:cs typeface="ArbelHagildaBold" pitchFamily="2" charset="-79"/>
              </a:rPr>
              <a:t>ממצאי המחקר: תמות העל</a:t>
            </a:r>
            <a:endParaRPr lang="he-IL" sz="2800" u="sng" dirty="0">
              <a:latin typeface="ArbelHagildaBold" pitchFamily="2" charset="-79"/>
              <a:cs typeface="ArbelHagildaBold" pitchFamily="2" charset="-79"/>
            </a:endParaRPr>
          </a:p>
        </p:txBody>
      </p:sp>
      <p:sp>
        <p:nvSpPr>
          <p:cNvPr id="4" name="TextBox 3"/>
          <p:cNvSpPr txBox="1"/>
          <p:nvPr/>
        </p:nvSpPr>
        <p:spPr>
          <a:xfrm>
            <a:off x="899592" y="1235410"/>
            <a:ext cx="7344816" cy="3416320"/>
          </a:xfrm>
          <a:prstGeom prst="rect">
            <a:avLst/>
          </a:prstGeom>
          <a:noFill/>
        </p:spPr>
        <p:txBody>
          <a:bodyPr wrap="square" rtlCol="1">
            <a:spAutoFit/>
          </a:bodyPr>
          <a:lstStyle/>
          <a:p>
            <a:pPr lvl="0" algn="just">
              <a:lnSpc>
                <a:spcPct val="150000"/>
              </a:lnSpc>
            </a:pPr>
            <a:r>
              <a:rPr lang="he-IL" sz="2400" dirty="0">
                <a:solidFill>
                  <a:srgbClr val="0070C0"/>
                </a:solidFill>
                <a:latin typeface="ArbelHagildaBold" pitchFamily="2" charset="-79"/>
                <a:ea typeface="+mj-ea"/>
                <a:cs typeface="ArbelHagildaBold" pitchFamily="2" charset="-79"/>
              </a:rPr>
              <a:t>ההשפעה החיובית של תחושת </a:t>
            </a:r>
            <a:r>
              <a:rPr lang="he-IL" sz="2400" dirty="0" smtClean="0">
                <a:solidFill>
                  <a:srgbClr val="0070C0"/>
                </a:solidFill>
                <a:latin typeface="ArbelHagildaBold" pitchFamily="2" charset="-79"/>
                <a:ea typeface="+mj-ea"/>
                <a:cs typeface="ArbelHagildaBold" pitchFamily="2" charset="-79"/>
              </a:rPr>
              <a:t>השליטה </a:t>
            </a:r>
            <a:r>
              <a:rPr lang="he-IL" sz="2400" dirty="0">
                <a:solidFill>
                  <a:srgbClr val="0070C0"/>
                </a:solidFill>
                <a:latin typeface="ArbelHagildaBold" pitchFamily="2" charset="-79"/>
                <a:ea typeface="+mj-ea"/>
                <a:cs typeface="ArbelHagildaBold" pitchFamily="2" charset="-79"/>
              </a:rPr>
              <a:t>בתהליך הקנייה </a:t>
            </a:r>
            <a:r>
              <a:rPr lang="he-IL" sz="2400" dirty="0" smtClean="0">
                <a:solidFill>
                  <a:srgbClr val="0070C0"/>
                </a:solidFill>
                <a:latin typeface="ArbelHagildaBold" pitchFamily="2" charset="-79"/>
                <a:ea typeface="+mj-ea"/>
                <a:cs typeface="ArbelHagildaBold" pitchFamily="2" charset="-79"/>
              </a:rPr>
              <a:t>אונליין:</a:t>
            </a:r>
          </a:p>
          <a:p>
            <a:pPr lvl="0" algn="just"/>
            <a:r>
              <a:rPr lang="he-IL" sz="2000" i="1" dirty="0" smtClean="0">
                <a:latin typeface="ArbelHagildaBold" pitchFamily="2" charset="-79"/>
                <a:cs typeface="ArbelHagildaBold" pitchFamily="2" charset="-79"/>
              </a:rPr>
              <a:t>"</a:t>
            </a:r>
            <a:r>
              <a:rPr lang="he-IL" sz="2000" i="1" dirty="0">
                <a:latin typeface="ArbelHagildaBold" pitchFamily="2" charset="-79"/>
                <a:cs typeface="ArbelHagildaBold" pitchFamily="2" charset="-79"/>
              </a:rPr>
              <a:t>מה שאני אוהבת באתרי קניות אונליין, שאני לא נתקלת בו בחנויות רגילות, זה הפירוט של המוצר. יכול להיות שבחנות אני לא אשים לב ממה זה בדיוק עשוי. אני אוהבת </a:t>
            </a:r>
            <a:r>
              <a:rPr lang="he-IL" sz="2000" i="1" dirty="0" err="1">
                <a:latin typeface="ArbelHagildaBold" pitchFamily="2" charset="-79"/>
                <a:cs typeface="ArbelHagildaBold" pitchFamily="2" charset="-79"/>
              </a:rPr>
              <a:t>שהכל</a:t>
            </a:r>
            <a:r>
              <a:rPr lang="he-IL" sz="2000" i="1" dirty="0">
                <a:latin typeface="ArbelHagildaBold" pitchFamily="2" charset="-79"/>
                <a:cs typeface="ArbelHagildaBold" pitchFamily="2" charset="-79"/>
              </a:rPr>
              <a:t> כתוב לך בצורה מסודרת: אורך הבגד, גובה הדוגמנית כדי שאני אוכל לדמיין איך זה יראה עליי, ההרכב של הבד"  </a:t>
            </a:r>
          </a:p>
          <a:p>
            <a:pPr marL="457200" algn="just"/>
            <a:r>
              <a:rPr lang="en-US" sz="2000" i="1" dirty="0">
                <a:latin typeface="ArbelHagildaBold" pitchFamily="2" charset="-79"/>
                <a:cs typeface="ArbelHagildaBold" pitchFamily="2" charset="-79"/>
              </a:rPr>
              <a:t> </a:t>
            </a:r>
          </a:p>
          <a:p>
            <a:pPr lvl="0" algn="just"/>
            <a:r>
              <a:rPr lang="he-IL" sz="2000" i="1" dirty="0">
                <a:latin typeface="ArbelHagildaBold" pitchFamily="2" charset="-79"/>
                <a:cs typeface="ArbelHagildaBold" pitchFamily="2" charset="-79"/>
              </a:rPr>
              <a:t>"במשך שבוע קראתי באינטרנט על כל חברת אוזניות מה האיכויות שלה ומה המגרעות שלה. ולא הבנתי כלום באוזניות </a:t>
            </a:r>
            <a:r>
              <a:rPr lang="he-IL" sz="2000" i="1" dirty="0" smtClean="0">
                <a:latin typeface="ArbelHagildaBold" pitchFamily="2" charset="-79"/>
                <a:cs typeface="ArbelHagildaBold" pitchFamily="2" charset="-79"/>
              </a:rPr>
              <a:t>לפני [...] דרך </a:t>
            </a:r>
            <a:r>
              <a:rPr lang="he-IL" sz="2000" i="1" dirty="0">
                <a:latin typeface="ArbelHagildaBold" pitchFamily="2" charset="-79"/>
                <a:cs typeface="ArbelHagildaBold" pitchFamily="2" charset="-79"/>
              </a:rPr>
              <a:t>האינטרנט למדתי נושא שאני לא מכיר אותו. </a:t>
            </a:r>
            <a:r>
              <a:rPr lang="he-IL" sz="2000" i="1" dirty="0" smtClean="0">
                <a:latin typeface="ArbelHagildaBold" pitchFamily="2" charset="-79"/>
                <a:cs typeface="ArbelHagildaBold" pitchFamily="2" charset="-79"/>
              </a:rPr>
              <a:t>[...] </a:t>
            </a:r>
            <a:r>
              <a:rPr lang="he-IL" sz="2000" i="1" dirty="0">
                <a:latin typeface="ArbelHagildaBold" pitchFamily="2" charset="-79"/>
                <a:cs typeface="ArbelHagildaBold" pitchFamily="2" charset="-79"/>
              </a:rPr>
              <a:t>באינטרנט זה הסקר הכי טוב גם כי לא מנסים למכור לך כלום, בניגוד למוכר בחנות שיש לו אינטרס [...] אני חייב את תחושת השליטה" </a:t>
            </a: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28184" y="4726465"/>
            <a:ext cx="2915816" cy="2131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31751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normAutofit/>
          </a:bodyPr>
          <a:lstStyle/>
          <a:p>
            <a:r>
              <a:rPr lang="he-IL" sz="2800" u="sng" dirty="0">
                <a:latin typeface="ArbelHagildaBold" pitchFamily="2" charset="-79"/>
                <a:cs typeface="ArbelHagildaBold" pitchFamily="2" charset="-79"/>
              </a:rPr>
              <a:t>ממצאי המחקר: תמות העל</a:t>
            </a:r>
            <a:endParaRPr lang="he-IL" sz="2800" dirty="0"/>
          </a:p>
        </p:txBody>
      </p:sp>
      <p:sp>
        <p:nvSpPr>
          <p:cNvPr id="4" name="TextBox 3"/>
          <p:cNvSpPr txBox="1"/>
          <p:nvPr/>
        </p:nvSpPr>
        <p:spPr>
          <a:xfrm>
            <a:off x="467544" y="1196752"/>
            <a:ext cx="7900442" cy="3108543"/>
          </a:xfrm>
          <a:prstGeom prst="rect">
            <a:avLst/>
          </a:prstGeom>
          <a:noFill/>
        </p:spPr>
        <p:txBody>
          <a:bodyPr wrap="square" rtlCol="1">
            <a:spAutoFit/>
          </a:bodyPr>
          <a:lstStyle/>
          <a:p>
            <a:pPr lvl="0" algn="just">
              <a:lnSpc>
                <a:spcPct val="150000"/>
              </a:lnSpc>
            </a:pPr>
            <a:r>
              <a:rPr lang="he-IL" sz="2400" dirty="0">
                <a:solidFill>
                  <a:srgbClr val="0070C0"/>
                </a:solidFill>
                <a:latin typeface="ArbelHagildaBold" pitchFamily="2" charset="-79"/>
                <a:ea typeface="+mj-ea"/>
                <a:cs typeface="ArbelHagildaBold" pitchFamily="2" charset="-79"/>
              </a:rPr>
              <a:t>ההשפעה </a:t>
            </a:r>
            <a:r>
              <a:rPr lang="he-IL" sz="2400" dirty="0" smtClean="0">
                <a:solidFill>
                  <a:srgbClr val="0070C0"/>
                </a:solidFill>
                <a:latin typeface="ArbelHagildaBold" pitchFamily="2" charset="-79"/>
                <a:ea typeface="+mj-ea"/>
                <a:cs typeface="ArbelHagildaBold" pitchFamily="2" charset="-79"/>
              </a:rPr>
              <a:t>השלילית </a:t>
            </a:r>
            <a:r>
              <a:rPr lang="he-IL" sz="2400" dirty="0">
                <a:solidFill>
                  <a:srgbClr val="0070C0"/>
                </a:solidFill>
                <a:latin typeface="ArbelHagildaBold" pitchFamily="2" charset="-79"/>
                <a:ea typeface="+mj-ea"/>
                <a:cs typeface="ArbelHagildaBold" pitchFamily="2" charset="-79"/>
              </a:rPr>
              <a:t>של </a:t>
            </a:r>
            <a:r>
              <a:rPr lang="he-IL" sz="2400" dirty="0" smtClean="0">
                <a:solidFill>
                  <a:srgbClr val="0070C0"/>
                </a:solidFill>
                <a:latin typeface="ArbelHagildaBold" pitchFamily="2" charset="-79"/>
                <a:ea typeface="+mj-ea"/>
                <a:cs typeface="ArbelHagildaBold" pitchFamily="2" charset="-79"/>
              </a:rPr>
              <a:t>עקומת הלמידה בתהליך </a:t>
            </a:r>
            <a:r>
              <a:rPr lang="he-IL" sz="2400" dirty="0">
                <a:solidFill>
                  <a:srgbClr val="0070C0"/>
                </a:solidFill>
                <a:latin typeface="ArbelHagildaBold" pitchFamily="2" charset="-79"/>
                <a:ea typeface="+mj-ea"/>
                <a:cs typeface="ArbelHagildaBold" pitchFamily="2" charset="-79"/>
              </a:rPr>
              <a:t>הקנייה </a:t>
            </a:r>
            <a:r>
              <a:rPr lang="he-IL" sz="2400" dirty="0" smtClean="0">
                <a:solidFill>
                  <a:srgbClr val="0070C0"/>
                </a:solidFill>
                <a:latin typeface="ArbelHagildaBold" pitchFamily="2" charset="-79"/>
                <a:ea typeface="+mj-ea"/>
                <a:cs typeface="ArbelHagildaBold" pitchFamily="2" charset="-79"/>
              </a:rPr>
              <a:t>אונליין:</a:t>
            </a:r>
          </a:p>
          <a:p>
            <a:pPr lvl="0" algn="just"/>
            <a:r>
              <a:rPr lang="he-IL" sz="2000" i="1" dirty="0" smtClean="0">
                <a:latin typeface="ArbelHagildaBold" pitchFamily="2" charset="-79"/>
                <a:cs typeface="ArbelHagildaBold" pitchFamily="2" charset="-79"/>
              </a:rPr>
              <a:t>"</a:t>
            </a:r>
            <a:r>
              <a:rPr lang="he-IL" sz="2000" i="1" dirty="0">
                <a:latin typeface="ArbelHagildaBold" pitchFamily="2" charset="-79"/>
                <a:cs typeface="ArbelHagildaBold" pitchFamily="2" charset="-79"/>
              </a:rPr>
              <a:t>אני מעדיפה לבקש מבעלי כי אני מתעצלת לפתוח חשבון </a:t>
            </a:r>
            <a:r>
              <a:rPr lang="en-US" sz="2000" i="1" dirty="0">
                <a:latin typeface="ArbelHagildaBold" pitchFamily="2" charset="-79"/>
                <a:cs typeface="ArbelHagildaBold" pitchFamily="2" charset="-79"/>
              </a:rPr>
              <a:t>PayPal</a:t>
            </a:r>
            <a:r>
              <a:rPr lang="he-IL" sz="2000" i="1" dirty="0">
                <a:latin typeface="ArbelHagildaBold" pitchFamily="2" charset="-79"/>
                <a:cs typeface="ArbelHagildaBold" pitchFamily="2" charset="-79"/>
              </a:rPr>
              <a:t>, ללמוד את זה. אין לי כוח לעשות את זה</a:t>
            </a:r>
            <a:r>
              <a:rPr lang="he-IL" sz="2000" dirty="0">
                <a:latin typeface="ArbelHagildaBold" pitchFamily="2" charset="-79"/>
                <a:cs typeface="ArbelHagildaBold" pitchFamily="2" charset="-79"/>
              </a:rPr>
              <a:t>" </a:t>
            </a:r>
            <a:endParaRPr lang="en-US" sz="2000" dirty="0">
              <a:latin typeface="ArbelHagildaBold" pitchFamily="2" charset="-79"/>
              <a:cs typeface="ArbelHagildaBold" pitchFamily="2" charset="-79"/>
            </a:endParaRPr>
          </a:p>
          <a:p>
            <a:pPr algn="just"/>
            <a:r>
              <a:rPr lang="en-US" sz="2000" dirty="0">
                <a:latin typeface="ArbelHagildaBold" pitchFamily="2" charset="-79"/>
                <a:cs typeface="ArbelHagildaBold" pitchFamily="2" charset="-79"/>
              </a:rPr>
              <a:t> </a:t>
            </a:r>
          </a:p>
          <a:p>
            <a:pPr algn="just"/>
            <a:r>
              <a:rPr lang="he-IL" sz="2000" i="1" dirty="0">
                <a:latin typeface="ArbelHagildaBold" pitchFamily="2" charset="-79"/>
                <a:cs typeface="ArbelHagildaBold" pitchFamily="2" charset="-79"/>
              </a:rPr>
              <a:t>"נדרשים כישורים. אנגלית ברמה טובה, קפדנות, צריך לבדוק </a:t>
            </a:r>
            <a:r>
              <a:rPr lang="he-IL" sz="2000" i="1" dirty="0" err="1">
                <a:latin typeface="ArbelHagildaBold" pitchFamily="2" charset="-79"/>
                <a:cs typeface="ArbelHagildaBold" pitchFamily="2" charset="-79"/>
              </a:rPr>
              <a:t>הכל</a:t>
            </a:r>
            <a:r>
              <a:rPr lang="he-IL" sz="2000" i="1" dirty="0">
                <a:latin typeface="ArbelHagildaBold" pitchFamily="2" charset="-79"/>
                <a:cs typeface="ArbelHagildaBold" pitchFamily="2" charset="-79"/>
              </a:rPr>
              <a:t>: כמה עולה משלוח, מהי מדיניות ההחזר, כמה מכס תשלמי על המוצר, יכולת למצוא ביקורות והסברים טובים על המוצר, ידע לגביי זכויות הצרכן ואבטחת תשלומים באינטרנט. צריך להכיר את עצמך. לדוגמא בבגדים, אני כבר לפי תמונה יכולה להגיד אם הבגד ישב עלי טוב או לא. זה בא עם הניסיון</a:t>
            </a:r>
            <a:r>
              <a:rPr lang="he-IL" sz="2000" i="1" dirty="0" smtClean="0">
                <a:latin typeface="ArbelHagildaBold" pitchFamily="2" charset="-79"/>
                <a:cs typeface="ArbelHagildaBold" pitchFamily="2" charset="-79"/>
              </a:rPr>
              <a:t>."</a:t>
            </a:r>
            <a:endParaRPr lang="he-IL" sz="2000" i="1" dirty="0">
              <a:latin typeface="ArbelHagildaBold" pitchFamily="2" charset="-79"/>
              <a:ea typeface="Calibri"/>
              <a:cs typeface="ArbelHagildaBold" pitchFamily="2" charset="-79"/>
            </a:endParaRPr>
          </a:p>
        </p:txBody>
      </p:sp>
      <p:pic>
        <p:nvPicPr>
          <p:cNvPr id="10" name="תמונה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1" y="4005065"/>
            <a:ext cx="4279403" cy="2852936"/>
          </a:xfrm>
          <a:prstGeom prst="rect">
            <a:avLst/>
          </a:prstGeom>
        </p:spPr>
      </p:pic>
    </p:spTree>
    <p:extLst>
      <p:ext uri="{BB962C8B-B14F-4D97-AF65-F5344CB8AC3E}">
        <p14:creationId xmlns:p14="http://schemas.microsoft.com/office/powerpoint/2010/main" val="2850677256"/>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393</TotalTime>
  <Words>703</Words>
  <Application>Microsoft Office PowerPoint</Application>
  <PresentationFormat>‫הצגה על המסך (4:3)</PresentationFormat>
  <Paragraphs>102</Paragraphs>
  <Slides>16</Slides>
  <Notes>0</Notes>
  <HiddenSlides>0</HiddenSlides>
  <MMClips>0</MMClips>
  <ScaleCrop>false</ScaleCrop>
  <HeadingPairs>
    <vt:vector size="4" baseType="variant">
      <vt:variant>
        <vt:lpstr>ערכת נושא</vt:lpstr>
      </vt:variant>
      <vt:variant>
        <vt:i4>1</vt:i4>
      </vt:variant>
      <vt:variant>
        <vt:lpstr>כותרות שקופיות</vt:lpstr>
      </vt:variant>
      <vt:variant>
        <vt:i4>16</vt:i4>
      </vt:variant>
    </vt:vector>
  </HeadingPairs>
  <TitlesOfParts>
    <vt:vector size="17" baseType="lpstr">
      <vt:lpstr>ערכת נושא Office</vt:lpstr>
      <vt:lpstr>עמדות הצרכן הישראלי כלפי קנייה ברשת האינטרנט</vt:lpstr>
      <vt:lpstr>מטרת המחקר</vt:lpstr>
      <vt:lpstr>מסחר אלקטרוני בישראל</vt:lpstr>
      <vt:lpstr>שיטת המחקר</vt:lpstr>
      <vt:lpstr>אוכלוסיית המחקר וכלי המחקר</vt:lpstr>
      <vt:lpstr>אוכלוסיית המחקר וכלי המחקר</vt:lpstr>
      <vt:lpstr>ממצאי המחקר: קבוצת נתונים מס' 1: צרכנים פוטנציאליים</vt:lpstr>
      <vt:lpstr>ממצאי המחקר: תמות העל</vt:lpstr>
      <vt:lpstr>ממצאי המחקר: תמות העל</vt:lpstr>
      <vt:lpstr>ממצאי המחקר בראי הספרות</vt:lpstr>
      <vt:lpstr>ממצאי המחקר בראי הספרות</vt:lpstr>
      <vt:lpstr>מצגת של PowerPoint</vt:lpstr>
      <vt:lpstr>מצגת של PowerPoint</vt:lpstr>
      <vt:lpstr>מצגת של PowerPoint</vt:lpstr>
      <vt:lpstr>"אני לא יודעת אפילו מאיפה להתחיל, נקודת אחיזה, קצה חוט. אין דפוס. אין שיטה אחידה לקנות באינטרנט. אני לא יודעת כמה עבודה נדרש ממני לעשות כשאני נכנסת לאתר כזה. דווקא אתרי השוואת מחירים, מכשירי החשמל או התיירות די אחידים".</vt:lpstr>
      <vt:lpstr>מצגת של PowerPoint</vt:lpstr>
    </vt:vector>
  </TitlesOfParts>
  <Company>TEL AVIV MUSEUM OF ART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עמדות הצרכן הישראלי כלפי קנייה ברשת האינטרנט</dc:title>
  <dc:creator>יפעת קידר</dc:creator>
  <cp:lastModifiedBy>יפעת קידר</cp:lastModifiedBy>
  <cp:revision>33</cp:revision>
  <dcterms:created xsi:type="dcterms:W3CDTF">2014-11-09T15:55:04Z</dcterms:created>
  <dcterms:modified xsi:type="dcterms:W3CDTF">2014-11-18T13:51:17Z</dcterms:modified>
</cp:coreProperties>
</file>